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ubik Medium"/>
      <p:regular r:id="rId22"/>
      <p:bold r:id="rId23"/>
      <p:italic r:id="rId24"/>
      <p:boldItalic r:id="rId25"/>
    </p:embeddedFont>
    <p:embeddedFont>
      <p:font typeface="Rubik Light"/>
      <p:regular r:id="rId26"/>
      <p:bold r:id="rId27"/>
      <p:italic r:id="rId28"/>
      <p:boldItalic r:id="rId29"/>
    </p:embeddedFont>
    <p:embeddedFont>
      <p:font typeface="Rubik"/>
      <p:regular r:id="rId30"/>
      <p:bold r:id="rId31"/>
      <p:italic r:id="rId32"/>
      <p:boldItalic r:id="rId33"/>
    </p:embeddedFont>
    <p:embeddedFont>
      <p:font typeface="Rubik SemiBold"/>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1" Type="http://schemas.openxmlformats.org/officeDocument/2006/relationships/font" Target="fonts/RobotoMono-boldItalic.fntdata"/><Relationship Id="rId22" Type="http://schemas.openxmlformats.org/officeDocument/2006/relationships/font" Target="fonts/RubikMedium-regular.fntdata"/><Relationship Id="rId21" Type="http://schemas.openxmlformats.org/officeDocument/2006/relationships/slide" Target="slides/slide16.xml"/><Relationship Id="rId24" Type="http://schemas.openxmlformats.org/officeDocument/2006/relationships/font" Target="fonts/RubikMedium-italic.fntdata"/><Relationship Id="rId23" Type="http://schemas.openxmlformats.org/officeDocument/2006/relationships/font" Target="fonts/Rubik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Light-regular.fntdata"/><Relationship Id="rId25" Type="http://schemas.openxmlformats.org/officeDocument/2006/relationships/font" Target="fonts/RubikMedium-boldItalic.fntdata"/><Relationship Id="rId28" Type="http://schemas.openxmlformats.org/officeDocument/2006/relationships/font" Target="fonts/RubikLight-italic.fntdata"/><Relationship Id="rId27" Type="http://schemas.openxmlformats.org/officeDocument/2006/relationships/font" Target="fonts/Rubik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fntdata"/><Relationship Id="rId30" Type="http://schemas.openxmlformats.org/officeDocument/2006/relationships/font" Target="fonts/Rubik-regular.fntdata"/><Relationship Id="rId11" Type="http://schemas.openxmlformats.org/officeDocument/2006/relationships/slide" Target="slides/slide6.xml"/><Relationship Id="rId33" Type="http://schemas.openxmlformats.org/officeDocument/2006/relationships/font" Target="fonts/Rubik-boldItalic.fntdata"/><Relationship Id="rId10" Type="http://schemas.openxmlformats.org/officeDocument/2006/relationships/slide" Target="slides/slide5.xml"/><Relationship Id="rId32" Type="http://schemas.openxmlformats.org/officeDocument/2006/relationships/font" Target="fonts/Rubik-italic.fntdata"/><Relationship Id="rId13" Type="http://schemas.openxmlformats.org/officeDocument/2006/relationships/slide" Target="slides/slide8.xml"/><Relationship Id="rId35" Type="http://schemas.openxmlformats.org/officeDocument/2006/relationships/font" Target="fonts/RubikSemiBold-bold.fntdata"/><Relationship Id="rId12" Type="http://schemas.openxmlformats.org/officeDocument/2006/relationships/slide" Target="slides/slide7.xml"/><Relationship Id="rId34" Type="http://schemas.openxmlformats.org/officeDocument/2006/relationships/font" Target="fonts/RubikSemiBold-regular.fntdata"/><Relationship Id="rId15" Type="http://schemas.openxmlformats.org/officeDocument/2006/relationships/slide" Target="slides/slide10.xml"/><Relationship Id="rId37" Type="http://schemas.openxmlformats.org/officeDocument/2006/relationships/font" Target="fonts/RubikSemiBold-boldItalic.fntdata"/><Relationship Id="rId14" Type="http://schemas.openxmlformats.org/officeDocument/2006/relationships/slide" Target="slides/slide9.xml"/><Relationship Id="rId36" Type="http://schemas.openxmlformats.org/officeDocument/2006/relationships/font" Target="fonts/RubikSemiBold-italic.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c93f6c3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6c93f6c3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c93f6c3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6c93f6c33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bdf37049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6bdf37049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d138b3c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8d138b3cc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d138b3cc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8d138b3cc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c93f6c33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6c93f6c33a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bdf3704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6bdf3704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bdf370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6bdf37049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bdf3704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6bdf37049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bdf37049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6bdf37049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48407ed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848407edc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bdf37049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6bdf37049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d138b3c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8d138b3cc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bdf37049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6bdf37049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7.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35.jp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hyperlink" Target="http://www.linkedin.com/in/willy-agcely-hez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hyperlink" Target="https://drive.google.com/file/d/1Xav5K3H3R0NcjFyE8aGZcd_e9120jFnH/view?usp=sharing" TargetMode="External"/><Relationship Id="rId6" Type="http://schemas.openxmlformats.org/officeDocument/2006/relationships/hyperlink" Target="https://github.com/WillyAgcely/Final-Project-Data-Science-PBI---Willy-Agcely-Heza" TargetMode="External"/><Relationship Id="rId7" Type="http://schemas.openxmlformats.org/officeDocument/2006/relationships/hyperlink" Target="https://drive.google.com/drive/folders/1_cJBa5Lpqk27t-a32ofo3Oku1r7AZRKq?usp=sharing" TargetMode="External"/><Relationship Id="rId8" Type="http://schemas.openxmlformats.org/officeDocument/2006/relationships/hyperlink" Target="https://youtu.be/hm8ZmwTZi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26.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596200"/>
            <a:ext cx="6456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1"/>
                </a:solidFill>
                <a:latin typeface="Rubik"/>
                <a:ea typeface="Rubik"/>
                <a:cs typeface="Rubik"/>
                <a:sym typeface="Rubik"/>
              </a:rPr>
              <a:t>Prediction Model</a:t>
            </a:r>
            <a:endParaRPr sz="2000">
              <a:solidFill>
                <a:schemeClr val="lt1"/>
              </a:solidFill>
              <a:latin typeface="Rubik"/>
              <a:ea typeface="Rubik"/>
              <a:cs typeface="Rubik"/>
              <a:sym typeface="Rubik"/>
            </a:endParaRPr>
          </a:p>
        </p:txBody>
      </p:sp>
      <p:sp>
        <p:nvSpPr>
          <p:cNvPr id="57" name="Google Shape;57;p13"/>
          <p:cNvSpPr txBox="1"/>
          <p:nvPr/>
        </p:nvSpPr>
        <p:spPr>
          <a:xfrm>
            <a:off x="517900" y="2520700"/>
            <a:ext cx="58212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ubik SemiBold"/>
                <a:ea typeface="Rubik SemiBold"/>
                <a:cs typeface="Rubik SemiBold"/>
                <a:sym typeface="Rubik SemiBold"/>
              </a:rPr>
              <a:t>ID/X Partners - Data Scientist</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Willy Agcely Heza</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rotWithShape="1">
          <a:blip r:embed="rId5">
            <a:alphaModFix/>
          </a:blip>
          <a:srcRect b="2079" l="0" r="0" t="2079"/>
          <a:stretch/>
        </p:blipFill>
        <p:spPr>
          <a:xfrm>
            <a:off x="2246350" y="256450"/>
            <a:ext cx="1328711" cy="47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63" name="Google Shape;163;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4" name="Google Shape;164;p2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5"/>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165" name="Google Shape;165;p22"/>
          <p:cNvPicPr preferRelativeResize="0"/>
          <p:nvPr/>
        </p:nvPicPr>
        <p:blipFill>
          <a:blip r:embed="rId5">
            <a:alphaModFix/>
          </a:blip>
          <a:stretch>
            <a:fillRect/>
          </a:stretch>
        </p:blipFill>
        <p:spPr>
          <a:xfrm>
            <a:off x="535538" y="1330279"/>
            <a:ext cx="4141123" cy="1504400"/>
          </a:xfrm>
          <a:prstGeom prst="rect">
            <a:avLst/>
          </a:prstGeom>
          <a:noFill/>
          <a:ln>
            <a:noFill/>
          </a:ln>
        </p:spPr>
      </p:pic>
      <p:sp>
        <p:nvSpPr>
          <p:cNvPr id="166" name="Google Shape;166;p22"/>
          <p:cNvSpPr/>
          <p:nvPr/>
        </p:nvSpPr>
        <p:spPr>
          <a:xfrm>
            <a:off x="2488500" y="2922192"/>
            <a:ext cx="235200" cy="420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 name="Google Shape;167;p22"/>
          <p:cNvPicPr preferRelativeResize="0"/>
          <p:nvPr/>
        </p:nvPicPr>
        <p:blipFill>
          <a:blip r:embed="rId6">
            <a:alphaModFix/>
          </a:blip>
          <a:stretch>
            <a:fillRect/>
          </a:stretch>
        </p:blipFill>
        <p:spPr>
          <a:xfrm>
            <a:off x="502600" y="3429989"/>
            <a:ext cx="4207002" cy="1074324"/>
          </a:xfrm>
          <a:prstGeom prst="rect">
            <a:avLst/>
          </a:prstGeom>
          <a:noFill/>
          <a:ln>
            <a:noFill/>
          </a:ln>
        </p:spPr>
      </p:pic>
      <p:sp>
        <p:nvSpPr>
          <p:cNvPr id="168" name="Google Shape;168;p22"/>
          <p:cNvSpPr txBox="1"/>
          <p:nvPr/>
        </p:nvSpPr>
        <p:spPr>
          <a:xfrm>
            <a:off x="4832513" y="1866722"/>
            <a:ext cx="3850800" cy="354000"/>
          </a:xfrm>
          <a:prstGeom prst="rect">
            <a:avLst/>
          </a:prstGeom>
          <a:solidFill>
            <a:srgbClr val="019FAB">
              <a:alpha val="47450"/>
            </a:srgbClr>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400"/>
              <a:buFont typeface="Arial"/>
              <a:buNone/>
            </a:pPr>
            <a:r>
              <a:rPr b="1" lang="en" sz="1100">
                <a:solidFill>
                  <a:schemeClr val="dk1"/>
                </a:solidFill>
              </a:rPr>
              <a:t>Proses Preprocessing Data &amp; Handling Missing Value</a:t>
            </a:r>
            <a:endParaRPr b="1" sz="1100">
              <a:solidFill>
                <a:schemeClr val="dk1"/>
              </a:solidFill>
            </a:endParaRPr>
          </a:p>
        </p:txBody>
      </p:sp>
      <p:sp>
        <p:nvSpPr>
          <p:cNvPr id="169" name="Google Shape;169;p22"/>
          <p:cNvSpPr txBox="1"/>
          <p:nvPr/>
        </p:nvSpPr>
        <p:spPr>
          <a:xfrm>
            <a:off x="5132075" y="3782499"/>
            <a:ext cx="3251700" cy="369300"/>
          </a:xfrm>
          <a:prstGeom prst="rect">
            <a:avLst/>
          </a:prstGeom>
          <a:solidFill>
            <a:srgbClr val="019FAB">
              <a:alpha val="47450"/>
            </a:srgbClr>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b="1" lang="en" sz="1200">
                <a:solidFill>
                  <a:schemeClr val="dk1"/>
                </a:solidFill>
                <a:latin typeface="Rubik"/>
                <a:ea typeface="Rubik"/>
                <a:cs typeface="Rubik"/>
                <a:sym typeface="Rubik"/>
              </a:rPr>
              <a:t>Setelah dilakukan feature engineering</a:t>
            </a:r>
            <a:endParaRPr b="1" sz="1200">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5" name="Google Shape;175;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6" name="Google Shape;176;p2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6"/>
            </a:pPr>
            <a:r>
              <a:rPr b="1" lang="en" sz="2700">
                <a:latin typeface="Rubik"/>
                <a:ea typeface="Rubik"/>
                <a:cs typeface="Rubik"/>
                <a:sym typeface="Rubik"/>
              </a:rPr>
              <a:t>Data </a:t>
            </a:r>
            <a:r>
              <a:rPr b="1" lang="en" sz="2700">
                <a:solidFill>
                  <a:schemeClr val="accent5"/>
                </a:solidFill>
                <a:latin typeface="Rubik"/>
                <a:ea typeface="Rubik"/>
                <a:cs typeface="Rubik"/>
                <a:sym typeface="Rubik"/>
              </a:rPr>
              <a:t>Modeling</a:t>
            </a:r>
            <a:endParaRPr b="1" sz="2700">
              <a:solidFill>
                <a:schemeClr val="accent5"/>
              </a:solidFill>
              <a:latin typeface="Rubik"/>
              <a:ea typeface="Rubik"/>
              <a:cs typeface="Rubik"/>
              <a:sym typeface="Rubik"/>
            </a:endParaRPr>
          </a:p>
        </p:txBody>
      </p:sp>
      <p:pic>
        <p:nvPicPr>
          <p:cNvPr id="177" name="Google Shape;177;p23"/>
          <p:cNvPicPr preferRelativeResize="0"/>
          <p:nvPr/>
        </p:nvPicPr>
        <p:blipFill>
          <a:blip r:embed="rId5">
            <a:alphaModFix/>
          </a:blip>
          <a:stretch>
            <a:fillRect/>
          </a:stretch>
        </p:blipFill>
        <p:spPr>
          <a:xfrm>
            <a:off x="4069100" y="1996525"/>
            <a:ext cx="4829398" cy="1449825"/>
          </a:xfrm>
          <a:prstGeom prst="rect">
            <a:avLst/>
          </a:prstGeom>
          <a:noFill/>
          <a:ln>
            <a:noFill/>
          </a:ln>
        </p:spPr>
      </p:pic>
      <p:sp>
        <p:nvSpPr>
          <p:cNvPr id="178" name="Google Shape;178;p23"/>
          <p:cNvSpPr txBox="1"/>
          <p:nvPr/>
        </p:nvSpPr>
        <p:spPr>
          <a:xfrm>
            <a:off x="250883" y="1444300"/>
            <a:ext cx="3486900" cy="28938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1100">
                <a:solidFill>
                  <a:schemeClr val="dk1"/>
                </a:solidFill>
              </a:rPr>
              <a:t>Logistic Regression</a:t>
            </a:r>
            <a:r>
              <a:rPr lang="en" sz="1100">
                <a:solidFill>
                  <a:schemeClr val="dk1"/>
                </a:solidFill>
              </a:rPr>
              <a:t> → </a:t>
            </a:r>
            <a:r>
              <a:rPr lang="en" sz="1100">
                <a:solidFill>
                  <a:srgbClr val="188038"/>
                </a:solidFill>
                <a:latin typeface="Roboto Mono"/>
                <a:ea typeface="Roboto Mono"/>
                <a:cs typeface="Roboto Mono"/>
                <a:sym typeface="Roboto Mono"/>
              </a:rPr>
              <a:t>max_iter=1000</a:t>
            </a:r>
            <a:r>
              <a:rPr lang="en" sz="1100">
                <a:solidFill>
                  <a:schemeClr val="dk1"/>
                </a:solidFill>
              </a:rPr>
              <a:t> agar model konvergen, </a:t>
            </a:r>
            <a:r>
              <a:rPr lang="en" sz="1100">
                <a:solidFill>
                  <a:srgbClr val="188038"/>
                </a:solidFill>
                <a:latin typeface="Roboto Mono"/>
                <a:ea typeface="Roboto Mono"/>
                <a:cs typeface="Roboto Mono"/>
                <a:sym typeface="Roboto Mono"/>
              </a:rPr>
              <a:t>class_weight="balanced"</a:t>
            </a:r>
            <a:r>
              <a:rPr lang="en" sz="1100">
                <a:solidFill>
                  <a:schemeClr val="dk1"/>
                </a:solidFill>
              </a:rPr>
              <a:t> untuk mengatasi imbalance, </a:t>
            </a:r>
            <a:r>
              <a:rPr lang="en" sz="1100">
                <a:solidFill>
                  <a:srgbClr val="188038"/>
                </a:solidFill>
                <a:latin typeface="Roboto Mono"/>
                <a:ea typeface="Roboto Mono"/>
                <a:cs typeface="Roboto Mono"/>
                <a:sym typeface="Roboto Mono"/>
              </a:rPr>
              <a:t>random_state=42</a:t>
            </a:r>
            <a:r>
              <a:rPr lang="en" sz="1100">
                <a:solidFill>
                  <a:schemeClr val="dk1"/>
                </a:solidFill>
              </a:rPr>
              <a:t> biar hasil konsisten.</a:t>
            </a:r>
            <a:br>
              <a:rPr lang="en" sz="1100">
                <a:solidFill>
                  <a:schemeClr val="dk1"/>
                </a:solidFill>
              </a:rPr>
            </a:br>
            <a:endParaRPr sz="1100">
              <a:solidFill>
                <a:schemeClr val="dk1"/>
              </a:solidFill>
            </a:endParaRPr>
          </a:p>
          <a:p>
            <a:pPr indent="0" lvl="0" marL="0" rtl="0" algn="just">
              <a:spcBef>
                <a:spcPts val="0"/>
              </a:spcBef>
              <a:spcAft>
                <a:spcPts val="0"/>
              </a:spcAft>
              <a:buClr>
                <a:schemeClr val="dk1"/>
              </a:buClr>
              <a:buSzPts val="1100"/>
              <a:buFont typeface="Arial"/>
              <a:buNone/>
            </a:pPr>
            <a:r>
              <a:rPr b="1" lang="en" sz="1100">
                <a:solidFill>
                  <a:schemeClr val="dk1"/>
                </a:solidFill>
              </a:rPr>
              <a:t>Random Forest</a:t>
            </a:r>
            <a:r>
              <a:rPr lang="en" sz="1100">
                <a:solidFill>
                  <a:schemeClr val="dk1"/>
                </a:solidFill>
              </a:rPr>
              <a:t> → </a:t>
            </a:r>
            <a:r>
              <a:rPr lang="en" sz="1100">
                <a:solidFill>
                  <a:srgbClr val="188038"/>
                </a:solidFill>
                <a:latin typeface="Roboto Mono"/>
                <a:ea typeface="Roboto Mono"/>
                <a:cs typeface="Roboto Mono"/>
                <a:sym typeface="Roboto Mono"/>
              </a:rPr>
              <a:t>n_estimators=200</a:t>
            </a:r>
            <a:r>
              <a:rPr lang="en" sz="1100">
                <a:solidFill>
                  <a:schemeClr val="dk1"/>
                </a:solidFill>
              </a:rPr>
              <a:t> jumlah pohon, </a:t>
            </a:r>
            <a:r>
              <a:rPr lang="en" sz="1100">
                <a:solidFill>
                  <a:srgbClr val="188038"/>
                </a:solidFill>
                <a:latin typeface="Roboto Mono"/>
                <a:ea typeface="Roboto Mono"/>
                <a:cs typeface="Roboto Mono"/>
                <a:sym typeface="Roboto Mono"/>
              </a:rPr>
              <a:t>class_weight="balanced"</a:t>
            </a:r>
            <a:r>
              <a:rPr lang="en" sz="1100">
                <a:solidFill>
                  <a:schemeClr val="dk1"/>
                </a:solidFill>
              </a:rPr>
              <a:t> untuk imbalance, </a:t>
            </a:r>
            <a:r>
              <a:rPr lang="en" sz="1100">
                <a:solidFill>
                  <a:srgbClr val="188038"/>
                </a:solidFill>
                <a:latin typeface="Roboto Mono"/>
                <a:ea typeface="Roboto Mono"/>
                <a:cs typeface="Roboto Mono"/>
                <a:sym typeface="Roboto Mono"/>
              </a:rPr>
              <a:t>random_state=42</a:t>
            </a:r>
            <a:r>
              <a:rPr lang="en" sz="1100">
                <a:solidFill>
                  <a:schemeClr val="dk1"/>
                </a:solidFill>
              </a:rPr>
              <a:t> untuk reprodusibilitas.</a:t>
            </a:r>
            <a:br>
              <a:rPr lang="en" sz="1100">
                <a:solidFill>
                  <a:schemeClr val="dk1"/>
                </a:solidFill>
              </a:rPr>
            </a:br>
            <a:endParaRPr sz="1100">
              <a:solidFill>
                <a:schemeClr val="dk1"/>
              </a:solidFill>
            </a:endParaRPr>
          </a:p>
          <a:p>
            <a:pPr indent="0" lvl="0" marL="0" rtl="0" algn="just">
              <a:spcBef>
                <a:spcPts val="0"/>
              </a:spcBef>
              <a:spcAft>
                <a:spcPts val="0"/>
              </a:spcAft>
              <a:buClr>
                <a:schemeClr val="dk1"/>
              </a:buClr>
              <a:buSzPts val="1100"/>
              <a:buFont typeface="Arial"/>
              <a:buNone/>
            </a:pPr>
            <a:r>
              <a:rPr b="1" lang="en" sz="1100">
                <a:solidFill>
                  <a:schemeClr val="dk1"/>
                </a:solidFill>
              </a:rPr>
              <a:t>XGBoost</a:t>
            </a:r>
            <a:r>
              <a:rPr lang="en" sz="1100">
                <a:solidFill>
                  <a:schemeClr val="dk1"/>
                </a:solidFill>
              </a:rPr>
              <a:t> → </a:t>
            </a:r>
            <a:r>
              <a:rPr lang="en" sz="1100">
                <a:solidFill>
                  <a:srgbClr val="188038"/>
                </a:solidFill>
                <a:latin typeface="Roboto Mono"/>
                <a:ea typeface="Roboto Mono"/>
                <a:cs typeface="Roboto Mono"/>
                <a:sym typeface="Roboto Mono"/>
              </a:rPr>
              <a:t>n_estimators=200</a:t>
            </a:r>
            <a:r>
              <a:rPr lang="en" sz="1100">
                <a:solidFill>
                  <a:schemeClr val="dk1"/>
                </a:solidFill>
              </a:rPr>
              <a:t> jumlah boosting round, </a:t>
            </a:r>
            <a:r>
              <a:rPr lang="en" sz="1100">
                <a:solidFill>
                  <a:srgbClr val="188038"/>
                </a:solidFill>
                <a:latin typeface="Roboto Mono"/>
                <a:ea typeface="Roboto Mono"/>
                <a:cs typeface="Roboto Mono"/>
                <a:sym typeface="Roboto Mono"/>
              </a:rPr>
              <a:t>scale_pos_weight=neg/pos</a:t>
            </a:r>
            <a:r>
              <a:rPr lang="en" sz="1100">
                <a:solidFill>
                  <a:schemeClr val="dk1"/>
                </a:solidFill>
              </a:rPr>
              <a:t> untuk atasi imbalance, </a:t>
            </a:r>
            <a:r>
              <a:rPr lang="en" sz="1100">
                <a:solidFill>
                  <a:srgbClr val="188038"/>
                </a:solidFill>
                <a:latin typeface="Roboto Mono"/>
                <a:ea typeface="Roboto Mono"/>
                <a:cs typeface="Roboto Mono"/>
                <a:sym typeface="Roboto Mono"/>
              </a:rPr>
              <a:t>eval_metric="logloss"</a:t>
            </a:r>
            <a:r>
              <a:rPr lang="en" sz="1100">
                <a:solidFill>
                  <a:schemeClr val="dk1"/>
                </a:solidFill>
              </a:rPr>
              <a:t> metrik evaluasi, </a:t>
            </a:r>
            <a:r>
              <a:rPr lang="en" sz="1100">
                <a:solidFill>
                  <a:srgbClr val="188038"/>
                </a:solidFill>
                <a:latin typeface="Roboto Mono"/>
                <a:ea typeface="Roboto Mono"/>
                <a:cs typeface="Roboto Mono"/>
                <a:sym typeface="Roboto Mono"/>
              </a:rPr>
              <a:t>random_state=42</a:t>
            </a:r>
            <a:r>
              <a:rPr lang="en" sz="1100">
                <a:solidFill>
                  <a:schemeClr val="dk1"/>
                </a:solidFill>
              </a:rPr>
              <a:t> untuk konsistensi, </a:t>
            </a:r>
            <a:r>
              <a:rPr lang="en" sz="1100">
                <a:solidFill>
                  <a:srgbClr val="188038"/>
                </a:solidFill>
                <a:latin typeface="Roboto Mono"/>
                <a:ea typeface="Roboto Mono"/>
                <a:cs typeface="Roboto Mono"/>
                <a:sym typeface="Roboto Mono"/>
              </a:rPr>
              <a:t>use_label_encoder=False</a:t>
            </a:r>
            <a:r>
              <a:rPr lang="en" sz="1100">
                <a:solidFill>
                  <a:schemeClr val="dk1"/>
                </a:solidFill>
              </a:rPr>
              <a:t> menonaktifkan warning versi lama.</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84" name="Google Shape;184;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5" name="Google Shape;185;p24"/>
          <p:cNvSpPr txBox="1"/>
          <p:nvPr/>
        </p:nvSpPr>
        <p:spPr>
          <a:xfrm>
            <a:off x="340500" y="342463"/>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7"/>
            </a:pPr>
            <a:r>
              <a:rPr b="1" lang="en" sz="2700">
                <a:latin typeface="Rubik"/>
                <a:ea typeface="Rubik"/>
                <a:cs typeface="Rubik"/>
                <a:sym typeface="Rubik"/>
              </a:rPr>
              <a:t>Evaluation</a:t>
            </a:r>
            <a:endParaRPr b="1" sz="2700">
              <a:latin typeface="Rubik"/>
              <a:ea typeface="Rubik"/>
              <a:cs typeface="Rubik"/>
              <a:sym typeface="Rubik"/>
            </a:endParaRPr>
          </a:p>
        </p:txBody>
      </p:sp>
      <p:pic>
        <p:nvPicPr>
          <p:cNvPr id="186" name="Google Shape;186;p24"/>
          <p:cNvPicPr preferRelativeResize="0"/>
          <p:nvPr/>
        </p:nvPicPr>
        <p:blipFill>
          <a:blip r:embed="rId5">
            <a:alphaModFix/>
          </a:blip>
          <a:stretch>
            <a:fillRect/>
          </a:stretch>
        </p:blipFill>
        <p:spPr>
          <a:xfrm>
            <a:off x="588300" y="1004825"/>
            <a:ext cx="3128346" cy="2528300"/>
          </a:xfrm>
          <a:prstGeom prst="rect">
            <a:avLst/>
          </a:prstGeom>
          <a:noFill/>
          <a:ln>
            <a:noFill/>
          </a:ln>
        </p:spPr>
      </p:pic>
      <p:pic>
        <p:nvPicPr>
          <p:cNvPr id="187" name="Google Shape;187;p24"/>
          <p:cNvPicPr preferRelativeResize="0"/>
          <p:nvPr/>
        </p:nvPicPr>
        <p:blipFill>
          <a:blip r:embed="rId6">
            <a:alphaModFix/>
          </a:blip>
          <a:stretch>
            <a:fillRect/>
          </a:stretch>
        </p:blipFill>
        <p:spPr>
          <a:xfrm>
            <a:off x="4172775" y="1004824"/>
            <a:ext cx="3448277" cy="2528300"/>
          </a:xfrm>
          <a:prstGeom prst="rect">
            <a:avLst/>
          </a:prstGeom>
          <a:noFill/>
          <a:ln>
            <a:noFill/>
          </a:ln>
        </p:spPr>
      </p:pic>
      <p:sp>
        <p:nvSpPr>
          <p:cNvPr id="188" name="Google Shape;188;p24"/>
          <p:cNvSpPr txBox="1"/>
          <p:nvPr/>
        </p:nvSpPr>
        <p:spPr>
          <a:xfrm>
            <a:off x="4361496" y="3895600"/>
            <a:ext cx="3489600" cy="692700"/>
          </a:xfrm>
          <a:prstGeom prst="rect">
            <a:avLst/>
          </a:prstGeom>
          <a:solidFill>
            <a:schemeClr val="lt2"/>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Regression cukup baik sebagai baseline model</a:t>
            </a:r>
            <a:r>
              <a:rPr b="1" lang="en" sz="1100">
                <a:solidFill>
                  <a:schemeClr val="dk1"/>
                </a:solidFill>
              </a:rPr>
              <a:t>, tetapi performa masih bisa ditingkatkan dengan model lain atau optimasi lebih lanjut.</a:t>
            </a:r>
            <a:endParaRPr b="1" sz="1200">
              <a:solidFill>
                <a:schemeClr val="dk1"/>
              </a:solidFill>
            </a:endParaRPr>
          </a:p>
        </p:txBody>
      </p:sp>
      <p:pic>
        <p:nvPicPr>
          <p:cNvPr id="189" name="Google Shape;189;p24"/>
          <p:cNvPicPr preferRelativeResize="0"/>
          <p:nvPr/>
        </p:nvPicPr>
        <p:blipFill>
          <a:blip r:embed="rId7">
            <a:alphaModFix/>
          </a:blip>
          <a:stretch>
            <a:fillRect/>
          </a:stretch>
        </p:blipFill>
        <p:spPr>
          <a:xfrm>
            <a:off x="498550" y="3634287"/>
            <a:ext cx="3307850" cy="130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5" name="Google Shape;195;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6" name="Google Shape;196;p25"/>
          <p:cNvSpPr txBox="1"/>
          <p:nvPr/>
        </p:nvSpPr>
        <p:spPr>
          <a:xfrm>
            <a:off x="340500" y="342463"/>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Ev</a:t>
            </a:r>
            <a:r>
              <a:rPr b="1" lang="en" sz="2700">
                <a:latin typeface="Rubik"/>
                <a:ea typeface="Rubik"/>
                <a:cs typeface="Rubik"/>
                <a:sym typeface="Rubik"/>
              </a:rPr>
              <a:t>aluation</a:t>
            </a:r>
            <a:endParaRPr b="1" sz="2700">
              <a:latin typeface="Rubik"/>
              <a:ea typeface="Rubik"/>
              <a:cs typeface="Rubik"/>
              <a:sym typeface="Rubik"/>
            </a:endParaRPr>
          </a:p>
        </p:txBody>
      </p:sp>
      <p:sp>
        <p:nvSpPr>
          <p:cNvPr id="197" name="Google Shape;197;p25"/>
          <p:cNvSpPr txBox="1"/>
          <p:nvPr/>
        </p:nvSpPr>
        <p:spPr>
          <a:xfrm>
            <a:off x="4125500" y="3766650"/>
            <a:ext cx="3599400" cy="861900"/>
          </a:xfrm>
          <a:prstGeom prst="rect">
            <a:avLst/>
          </a:prstGeom>
          <a:solidFill>
            <a:schemeClr val="lt2"/>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Random Forest menghasilkan akurasi tinggi, namun gagal mengidentifikasi nasabah berisiko (bad loan), sehingga kurang cocok untuk tujuan bisnis yang ingin </a:t>
            </a:r>
            <a:r>
              <a:rPr b="1" lang="en" sz="1100">
                <a:solidFill>
                  <a:schemeClr val="dk1"/>
                </a:solidFill>
              </a:rPr>
              <a:t>meminimalkan risiko gagal bayar</a:t>
            </a:r>
            <a:endParaRPr sz="1200">
              <a:solidFill>
                <a:schemeClr val="dk1"/>
              </a:solidFill>
            </a:endParaRPr>
          </a:p>
        </p:txBody>
      </p:sp>
      <p:pic>
        <p:nvPicPr>
          <p:cNvPr id="198" name="Google Shape;198;p25"/>
          <p:cNvPicPr preferRelativeResize="0"/>
          <p:nvPr/>
        </p:nvPicPr>
        <p:blipFill>
          <a:blip r:embed="rId5">
            <a:alphaModFix/>
          </a:blip>
          <a:stretch>
            <a:fillRect/>
          </a:stretch>
        </p:blipFill>
        <p:spPr>
          <a:xfrm>
            <a:off x="501423" y="898225"/>
            <a:ext cx="3017175" cy="2438450"/>
          </a:xfrm>
          <a:prstGeom prst="rect">
            <a:avLst/>
          </a:prstGeom>
          <a:noFill/>
          <a:ln>
            <a:noFill/>
          </a:ln>
        </p:spPr>
      </p:pic>
      <p:pic>
        <p:nvPicPr>
          <p:cNvPr id="199" name="Google Shape;199;p25"/>
          <p:cNvPicPr preferRelativeResize="0"/>
          <p:nvPr/>
        </p:nvPicPr>
        <p:blipFill>
          <a:blip r:embed="rId6">
            <a:alphaModFix/>
          </a:blip>
          <a:stretch>
            <a:fillRect/>
          </a:stretch>
        </p:blipFill>
        <p:spPr>
          <a:xfrm>
            <a:off x="3914775" y="942776"/>
            <a:ext cx="3402825" cy="2494990"/>
          </a:xfrm>
          <a:prstGeom prst="rect">
            <a:avLst/>
          </a:prstGeom>
          <a:noFill/>
          <a:ln>
            <a:noFill/>
          </a:ln>
        </p:spPr>
      </p:pic>
      <p:pic>
        <p:nvPicPr>
          <p:cNvPr id="200" name="Google Shape;200;p25"/>
          <p:cNvPicPr preferRelativeResize="0"/>
          <p:nvPr/>
        </p:nvPicPr>
        <p:blipFill>
          <a:blip r:embed="rId7">
            <a:alphaModFix/>
          </a:blip>
          <a:stretch>
            <a:fillRect/>
          </a:stretch>
        </p:blipFill>
        <p:spPr>
          <a:xfrm>
            <a:off x="524663" y="3641924"/>
            <a:ext cx="2970700" cy="115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06" name="Google Shape;206;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7" name="Google Shape;207;p26"/>
          <p:cNvSpPr txBox="1"/>
          <p:nvPr/>
        </p:nvSpPr>
        <p:spPr>
          <a:xfrm>
            <a:off x="340500" y="342463"/>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Evaluation</a:t>
            </a:r>
            <a:endParaRPr b="1" sz="2700">
              <a:latin typeface="Rubik"/>
              <a:ea typeface="Rubik"/>
              <a:cs typeface="Rubik"/>
              <a:sym typeface="Rubik"/>
            </a:endParaRPr>
          </a:p>
        </p:txBody>
      </p:sp>
      <p:sp>
        <p:nvSpPr>
          <p:cNvPr id="208" name="Google Shape;208;p26"/>
          <p:cNvSpPr txBox="1"/>
          <p:nvPr/>
        </p:nvSpPr>
        <p:spPr>
          <a:xfrm>
            <a:off x="4125500" y="3766650"/>
            <a:ext cx="3599400" cy="692700"/>
          </a:xfrm>
          <a:prstGeom prst="rect">
            <a:avLst/>
          </a:prstGeom>
          <a:solidFill>
            <a:schemeClr val="lt2"/>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XGBoost memberi trade-off terbaik, meski akurasi tidak tinggi, tapi </a:t>
            </a:r>
            <a:r>
              <a:rPr b="1" lang="en" sz="1100">
                <a:solidFill>
                  <a:schemeClr val="dk1"/>
                </a:solidFill>
              </a:rPr>
              <a:t>lebih adil menangani imbalance</a:t>
            </a:r>
            <a:r>
              <a:rPr lang="en" sz="1100">
                <a:solidFill>
                  <a:schemeClr val="dk1"/>
                </a:solidFill>
              </a:rPr>
              <a:t> dan lebih efektif dalam mendeteksi nasabah berisiko.</a:t>
            </a:r>
            <a:endParaRPr sz="1200">
              <a:solidFill>
                <a:schemeClr val="dk1"/>
              </a:solidFill>
            </a:endParaRPr>
          </a:p>
        </p:txBody>
      </p:sp>
      <p:pic>
        <p:nvPicPr>
          <p:cNvPr id="209" name="Google Shape;209;p26"/>
          <p:cNvPicPr preferRelativeResize="0"/>
          <p:nvPr/>
        </p:nvPicPr>
        <p:blipFill>
          <a:blip r:embed="rId5">
            <a:alphaModFix/>
          </a:blip>
          <a:stretch>
            <a:fillRect/>
          </a:stretch>
        </p:blipFill>
        <p:spPr>
          <a:xfrm>
            <a:off x="442425" y="942775"/>
            <a:ext cx="2873875" cy="2322650"/>
          </a:xfrm>
          <a:prstGeom prst="rect">
            <a:avLst/>
          </a:prstGeom>
          <a:noFill/>
          <a:ln>
            <a:noFill/>
          </a:ln>
        </p:spPr>
      </p:pic>
      <p:pic>
        <p:nvPicPr>
          <p:cNvPr id="210" name="Google Shape;210;p26"/>
          <p:cNvPicPr preferRelativeResize="0"/>
          <p:nvPr/>
        </p:nvPicPr>
        <p:blipFill>
          <a:blip r:embed="rId6">
            <a:alphaModFix/>
          </a:blip>
          <a:stretch>
            <a:fillRect/>
          </a:stretch>
        </p:blipFill>
        <p:spPr>
          <a:xfrm>
            <a:off x="3773250" y="978895"/>
            <a:ext cx="3016274" cy="2211575"/>
          </a:xfrm>
          <a:prstGeom prst="rect">
            <a:avLst/>
          </a:prstGeom>
          <a:noFill/>
          <a:ln>
            <a:noFill/>
          </a:ln>
        </p:spPr>
      </p:pic>
      <p:pic>
        <p:nvPicPr>
          <p:cNvPr id="211" name="Google Shape;211;p26"/>
          <p:cNvPicPr preferRelativeResize="0"/>
          <p:nvPr/>
        </p:nvPicPr>
        <p:blipFill>
          <a:blip r:embed="rId7">
            <a:alphaModFix/>
          </a:blip>
          <a:stretch>
            <a:fillRect/>
          </a:stretch>
        </p:blipFill>
        <p:spPr>
          <a:xfrm>
            <a:off x="405975" y="3542200"/>
            <a:ext cx="3062076" cy="122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17" name="Google Shape;217;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18" name="Google Shape;218;p2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8"/>
            </a:pPr>
            <a:r>
              <a:rPr b="1" lang="en" sz="2700">
                <a:latin typeface="Rubik"/>
                <a:ea typeface="Rubik"/>
                <a:cs typeface="Rubik"/>
                <a:sym typeface="Rubik"/>
              </a:rPr>
              <a:t>Conclusion</a:t>
            </a:r>
            <a:endParaRPr b="1" sz="2700">
              <a:latin typeface="Rubik"/>
              <a:ea typeface="Rubik"/>
              <a:cs typeface="Rubik"/>
              <a:sym typeface="Rubik"/>
            </a:endParaRPr>
          </a:p>
        </p:txBody>
      </p:sp>
      <p:sp>
        <p:nvSpPr>
          <p:cNvPr id="219" name="Google Shape;219;p27"/>
          <p:cNvSpPr txBox="1"/>
          <p:nvPr/>
        </p:nvSpPr>
        <p:spPr>
          <a:xfrm>
            <a:off x="340500" y="1108375"/>
            <a:ext cx="8117700" cy="32520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just">
              <a:lnSpc>
                <a:spcPct val="115000"/>
              </a:lnSpc>
              <a:spcBef>
                <a:spcPts val="1300"/>
              </a:spcBef>
              <a:spcAft>
                <a:spcPts val="0"/>
              </a:spcAft>
              <a:buClr>
                <a:schemeClr val="dk1"/>
              </a:buClr>
              <a:buSzPts val="1100"/>
              <a:buFont typeface="Arial"/>
              <a:buNone/>
            </a:pPr>
            <a:r>
              <a:rPr lang="en" sz="1200">
                <a:solidFill>
                  <a:schemeClr val="dk1"/>
                </a:solidFill>
              </a:rPr>
              <a:t>Hasil evaluasi menunjukkan:</a:t>
            </a:r>
            <a:endParaRPr sz="1200">
              <a:solidFill>
                <a:schemeClr val="dk1"/>
              </a:solidFill>
            </a:endParaRPr>
          </a:p>
          <a:p>
            <a:pPr indent="-304800" lvl="0" marL="457200" rtl="0" algn="just">
              <a:lnSpc>
                <a:spcPct val="115000"/>
              </a:lnSpc>
              <a:spcBef>
                <a:spcPts val="1300"/>
              </a:spcBef>
              <a:spcAft>
                <a:spcPts val="0"/>
              </a:spcAft>
              <a:buClr>
                <a:schemeClr val="dk1"/>
              </a:buClr>
              <a:buSzPts val="1200"/>
              <a:buChar char="●"/>
            </a:pPr>
            <a:r>
              <a:rPr b="1" lang="en" sz="1200">
                <a:solidFill>
                  <a:schemeClr val="dk1"/>
                </a:solidFill>
              </a:rPr>
              <a:t>XGBoost</a:t>
            </a:r>
            <a:r>
              <a:rPr lang="en" sz="1200">
                <a:solidFill>
                  <a:schemeClr val="dk1"/>
                </a:solidFill>
              </a:rPr>
              <a:t> menjadi model terbaik berdasarkan </a:t>
            </a:r>
            <a:r>
              <a:rPr b="1" lang="en" sz="1200">
                <a:solidFill>
                  <a:schemeClr val="dk1"/>
                </a:solidFill>
              </a:rPr>
              <a:t>AUC (0.6798)</a:t>
            </a:r>
            <a:r>
              <a:rPr lang="en" sz="1200">
                <a:solidFill>
                  <a:schemeClr val="dk1"/>
                </a:solidFill>
              </a:rPr>
              <a:t> dan memiliki </a:t>
            </a:r>
            <a:r>
              <a:rPr b="1" lang="en" sz="1200">
                <a:solidFill>
                  <a:schemeClr val="dk1"/>
                </a:solidFill>
              </a:rPr>
              <a:t>recall 0.6658</a:t>
            </a:r>
            <a:r>
              <a:rPr lang="en" sz="1200">
                <a:solidFill>
                  <a:schemeClr val="dk1"/>
                </a:solidFill>
              </a:rPr>
              <a:t> serta </a:t>
            </a:r>
            <a:r>
              <a:rPr b="1" lang="en" sz="1200">
                <a:solidFill>
                  <a:schemeClr val="dk1"/>
                </a:solidFill>
              </a:rPr>
              <a:t>precision 0.9284</a:t>
            </a:r>
            <a:r>
              <a:rPr lang="en" sz="1200">
                <a:solidFill>
                  <a:schemeClr val="dk1"/>
                </a:solidFill>
              </a:rPr>
              <a:t>. Artinya, model ini cukup seimbang dalam mendeteksi nasabah yang gagal bayar (tidak terlalu banyak yang lolos) sekaligus menjaga ketepatan prediksi bagi yang lancar bayar.</a:t>
            </a:r>
            <a:br>
              <a:rPr lang="en" sz="1200">
                <a:solidFill>
                  <a:schemeClr val="dk1"/>
                </a:solidFill>
              </a:rPr>
            </a:b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b="1" lang="en" sz="1200">
                <a:solidFill>
                  <a:schemeClr val="dk1"/>
                </a:solidFill>
              </a:rPr>
              <a:t>Logistic Regression</a:t>
            </a:r>
            <a:r>
              <a:rPr lang="en" sz="1200">
                <a:solidFill>
                  <a:schemeClr val="dk1"/>
                </a:solidFill>
              </a:rPr>
              <a:t> punya performa mirip XGBoost (AUC 0.6793) tapi recall lebih rendah, sehingga lebih berisiko meloloskan nasabah bermasalah.</a:t>
            </a:r>
            <a:br>
              <a:rPr lang="en" sz="1200">
                <a:solidFill>
                  <a:schemeClr val="dk1"/>
                </a:solidFill>
              </a:rPr>
            </a:b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b="1" lang="en" sz="1200">
                <a:solidFill>
                  <a:schemeClr val="dk1"/>
                </a:solidFill>
              </a:rPr>
              <a:t>Random Forest</a:t>
            </a:r>
            <a:r>
              <a:rPr lang="en" sz="1200">
                <a:solidFill>
                  <a:schemeClr val="dk1"/>
                </a:solidFill>
              </a:rPr>
              <a:t> mencatat akurasi tinggi (0.8883) dan recall hampir sempurna, tapi precision rendah, artinya model cenderung terlalu “longgar” dan bisa banyak salah dalam memprediksi nasabah gagal bayar.</a:t>
            </a:r>
            <a:endParaRPr sz="1200">
              <a:solidFill>
                <a:schemeClr val="dk1"/>
              </a:solidFill>
            </a:endParaRPr>
          </a:p>
          <a:p>
            <a:pPr indent="0" lvl="0" marL="0" rtl="0" algn="just">
              <a:lnSpc>
                <a:spcPct val="115000"/>
              </a:lnSpc>
              <a:spcBef>
                <a:spcPts val="1300"/>
              </a:spcBef>
              <a:spcAft>
                <a:spcPts val="1300"/>
              </a:spcAft>
              <a:buClr>
                <a:schemeClr val="dk1"/>
              </a:buClr>
              <a:buSzPts val="1100"/>
              <a:buFont typeface="Arial"/>
              <a:buNone/>
            </a:pPr>
            <a:r>
              <a:rPr lang="en" sz="1200">
                <a:solidFill>
                  <a:schemeClr val="dk1"/>
                </a:solidFill>
              </a:rPr>
              <a:t>👉 </a:t>
            </a:r>
            <a:r>
              <a:rPr b="1" lang="en" sz="1200">
                <a:solidFill>
                  <a:schemeClr val="dk1"/>
                </a:solidFill>
              </a:rPr>
              <a:t>Rekomendasi</a:t>
            </a:r>
            <a:r>
              <a:rPr lang="en" sz="1200">
                <a:solidFill>
                  <a:schemeClr val="dk1"/>
                </a:solidFill>
              </a:rPr>
              <a:t>: gunakan </a:t>
            </a:r>
            <a:r>
              <a:rPr b="1" lang="en" sz="1200">
                <a:solidFill>
                  <a:schemeClr val="dk1"/>
                </a:solidFill>
              </a:rPr>
              <a:t>XGBoost</a:t>
            </a:r>
            <a:r>
              <a:rPr lang="en" sz="1200">
                <a:solidFill>
                  <a:schemeClr val="dk1"/>
                </a:solidFill>
              </a:rPr>
              <a:t> sebagai model utama karena memberikan keseimbangan terbaik antara </a:t>
            </a:r>
            <a:r>
              <a:rPr b="1" lang="en" sz="1200">
                <a:solidFill>
                  <a:schemeClr val="dk1"/>
                </a:solidFill>
              </a:rPr>
              <a:t>minim risiko gagal bayar (recall cukup tinggi)</a:t>
            </a:r>
            <a:r>
              <a:rPr lang="en" sz="1200">
                <a:solidFill>
                  <a:schemeClr val="dk1"/>
                </a:solidFill>
              </a:rPr>
              <a:t> dan </a:t>
            </a:r>
            <a:r>
              <a:rPr b="1" lang="en" sz="1200">
                <a:solidFill>
                  <a:schemeClr val="dk1"/>
                </a:solidFill>
              </a:rPr>
              <a:t>efisiensi bisnis (precision tinggi)</a:t>
            </a:r>
            <a:r>
              <a:rPr lang="en" sz="1200">
                <a:solidFill>
                  <a:schemeClr val="dk1"/>
                </a:solidFill>
              </a:rPr>
              <a:t>, sesuai dengan tujuan bisnis untuk </a:t>
            </a:r>
            <a:r>
              <a:rPr b="1" lang="en" sz="1200">
                <a:solidFill>
                  <a:schemeClr val="dk1"/>
                </a:solidFill>
              </a:rPr>
              <a:t>mengurangi potensi kerugian akibat kredit macet</a:t>
            </a:r>
            <a:r>
              <a:rPr lang="en" sz="1200">
                <a:solidFill>
                  <a:schemeClr val="dk1"/>
                </a:solidFill>
              </a:rPr>
              <a:t>.</a:t>
            </a:r>
            <a:endParaRPr sz="2100">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23" name="Shape 223"/>
        <p:cNvGrpSpPr/>
        <p:nvPr/>
      </p:nvGrpSpPr>
      <p:grpSpPr>
        <a:xfrm>
          <a:off x="0" y="0"/>
          <a:ext cx="0" cy="0"/>
          <a:chOff x="0" y="0"/>
          <a:chExt cx="0" cy="0"/>
        </a:xfrm>
      </p:grpSpPr>
      <p:pic>
        <p:nvPicPr>
          <p:cNvPr id="224" name="Google Shape;224;p2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25" name="Google Shape;225;p2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26" name="Google Shape;226;p28"/>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227" name="Google Shape;227;p2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228" name="Google Shape;228;p28"/>
          <p:cNvSpPr/>
          <p:nvPr/>
        </p:nvSpPr>
        <p:spPr>
          <a:xfrm>
            <a:off x="4871775" y="4301225"/>
            <a:ext cx="1538100" cy="541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ubik Medium"/>
                <a:ea typeface="Rubik Medium"/>
                <a:cs typeface="Rubik Medium"/>
                <a:sym typeface="Rubik Medium"/>
              </a:rPr>
              <a:t>Logo Company</a:t>
            </a:r>
            <a:endParaRPr>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nvSpPr>
        <p:spPr>
          <a:xfrm>
            <a:off x="5108750" y="969225"/>
            <a:ext cx="3504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Willy Agcely Heza</a:t>
            </a:r>
            <a:endParaRPr b="0" i="0" sz="2000" u="none" cap="none" strike="noStrike">
              <a:solidFill>
                <a:srgbClr val="000000"/>
              </a:solidFill>
              <a:latin typeface="Rubik SemiBold"/>
              <a:ea typeface="Rubik SemiBold"/>
              <a:cs typeface="Rubik SemiBold"/>
              <a:sym typeface="Rubik SemiBold"/>
            </a:endParaRPr>
          </a:p>
        </p:txBody>
      </p:sp>
      <p:sp>
        <p:nvSpPr>
          <p:cNvPr id="70" name="Google Shape;70;p14"/>
          <p:cNvSpPr txBox="1"/>
          <p:nvPr/>
        </p:nvSpPr>
        <p:spPr>
          <a:xfrm>
            <a:off x="4867250" y="1557245"/>
            <a:ext cx="398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19FAB"/>
                </a:solidFill>
                <a:latin typeface="Rubik SemiBold"/>
                <a:ea typeface="Rubik SemiBold"/>
                <a:cs typeface="Rubik SemiBold"/>
                <a:sym typeface="Rubik SemiBold"/>
              </a:rPr>
              <a:t>Data Science &amp; Data Anlayst</a:t>
            </a:r>
            <a:endParaRPr sz="2000">
              <a:solidFill>
                <a:srgbClr val="019FAB"/>
              </a:solidFill>
              <a:latin typeface="Rubik SemiBold"/>
              <a:ea typeface="Rubik SemiBold"/>
              <a:cs typeface="Rubik SemiBold"/>
              <a:sym typeface="Rubik SemiBold"/>
            </a:endParaRPr>
          </a:p>
          <a:p>
            <a:pPr indent="0" lvl="0" marL="0" marR="0" rtl="0" algn="ctr">
              <a:lnSpc>
                <a:spcPct val="100000"/>
              </a:lnSpc>
              <a:spcBef>
                <a:spcPts val="0"/>
              </a:spcBef>
              <a:spcAft>
                <a:spcPts val="0"/>
              </a:spcAft>
              <a:buClr>
                <a:srgbClr val="000000"/>
              </a:buClr>
              <a:buSzPts val="2000"/>
              <a:buFont typeface="Arial"/>
              <a:buNone/>
            </a:pPr>
            <a:r>
              <a:rPr lang="en" sz="2000">
                <a:solidFill>
                  <a:srgbClr val="019FAB"/>
                </a:solidFill>
                <a:latin typeface="Rubik SemiBold"/>
                <a:ea typeface="Rubik SemiBold"/>
                <a:cs typeface="Rubik SemiBold"/>
                <a:sym typeface="Rubik SemiBold"/>
              </a:rPr>
              <a:t>Entuthiast</a:t>
            </a:r>
            <a:endParaRPr sz="2000">
              <a:solidFill>
                <a:srgbClr val="019FAB"/>
              </a:solidFill>
              <a:latin typeface="Rubik SemiBold"/>
              <a:ea typeface="Rubik SemiBold"/>
              <a:cs typeface="Rubik SemiBold"/>
              <a:sym typeface="Rubik SemiBold"/>
            </a:endParaRPr>
          </a:p>
        </p:txBody>
      </p:sp>
      <p:sp>
        <p:nvSpPr>
          <p:cNvPr id="71" name="Google Shape;71;p14"/>
          <p:cNvSpPr txBox="1"/>
          <p:nvPr/>
        </p:nvSpPr>
        <p:spPr>
          <a:xfrm>
            <a:off x="4867250" y="2490619"/>
            <a:ext cx="4119000" cy="20688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L</a:t>
            </a:r>
            <a:r>
              <a:rPr lang="en" sz="1200">
                <a:latin typeface="Rubik Medium"/>
                <a:ea typeface="Rubik Medium"/>
                <a:cs typeface="Rubik Medium"/>
                <a:sym typeface="Rubik Medium"/>
              </a:rPr>
              <a:t>ulusan S1 Statistika Universitas Muhammadiyah Semarang (IPK 3,67) dengan pengalaman di Badan Pusat Statistik dan Eduwork. Terampil dalam pengolahan, analisis, dan visualisasi data menggunakan Excel, SQL, Python, Tableau, dan Looker Studio. Memiliki kemampuan komunikasi, teamwork, problem solving, serta inisiatif tinggi dalam mendukung pengolahan data dan pengambilan keputusan berbasis data.</a:t>
            </a:r>
            <a:endParaRPr b="0" i="0" sz="1200" u="none" cap="none" strike="noStrike">
              <a:solidFill>
                <a:srgbClr val="000000"/>
              </a:solidFill>
              <a:latin typeface="Rubik Medium"/>
              <a:ea typeface="Rubik Medium"/>
              <a:cs typeface="Rubik Medium"/>
              <a:sym typeface="Rubik Medium"/>
            </a:endParaRPr>
          </a:p>
        </p:txBody>
      </p:sp>
      <p:sp>
        <p:nvSpPr>
          <p:cNvPr id="72" name="Google Shape;72;p14"/>
          <p:cNvSpPr txBox="1"/>
          <p:nvPr/>
        </p:nvSpPr>
        <p:spPr>
          <a:xfrm>
            <a:off x="1004800" y="3833353"/>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Jakarta Timur, Indonesia</a:t>
            </a:r>
            <a:endParaRPr b="0" i="0" sz="1200" u="none" cap="none" strike="noStrike">
              <a:solidFill>
                <a:srgbClr val="000000"/>
              </a:solidFill>
              <a:latin typeface="Rubik Medium"/>
              <a:ea typeface="Rubik Medium"/>
              <a:cs typeface="Rubik Medium"/>
              <a:sym typeface="Rubik Medium"/>
            </a:endParaRPr>
          </a:p>
        </p:txBody>
      </p:sp>
      <p:pic>
        <p:nvPicPr>
          <p:cNvPr id="73" name="Google Shape;73;p14"/>
          <p:cNvPicPr preferRelativeResize="0"/>
          <p:nvPr/>
        </p:nvPicPr>
        <p:blipFill rotWithShape="1">
          <a:blip r:embed="rId5">
            <a:alphaModFix/>
          </a:blip>
          <a:srcRect b="0" l="0" r="0" t="0"/>
          <a:stretch/>
        </p:blipFill>
        <p:spPr>
          <a:xfrm>
            <a:off x="510750" y="4679228"/>
            <a:ext cx="369300" cy="369300"/>
          </a:xfrm>
          <a:prstGeom prst="rect">
            <a:avLst/>
          </a:prstGeom>
          <a:noFill/>
          <a:ln>
            <a:noFill/>
          </a:ln>
        </p:spPr>
      </p:pic>
      <p:pic>
        <p:nvPicPr>
          <p:cNvPr id="74" name="Google Shape;74;p14"/>
          <p:cNvPicPr preferRelativeResize="0"/>
          <p:nvPr/>
        </p:nvPicPr>
        <p:blipFill rotWithShape="1">
          <a:blip r:embed="rId6">
            <a:alphaModFix/>
          </a:blip>
          <a:srcRect b="0" l="0" r="0" t="0"/>
          <a:stretch/>
        </p:blipFill>
        <p:spPr>
          <a:xfrm>
            <a:off x="495300" y="3817903"/>
            <a:ext cx="400201" cy="400201"/>
          </a:xfrm>
          <a:prstGeom prst="rect">
            <a:avLst/>
          </a:prstGeom>
          <a:noFill/>
          <a:ln>
            <a:noFill/>
          </a:ln>
        </p:spPr>
      </p:pic>
      <p:pic>
        <p:nvPicPr>
          <p:cNvPr id="75" name="Google Shape;75;p14"/>
          <p:cNvPicPr preferRelativeResize="0"/>
          <p:nvPr/>
        </p:nvPicPr>
        <p:blipFill rotWithShape="1">
          <a:blip r:embed="rId7">
            <a:alphaModFix/>
          </a:blip>
          <a:srcRect b="0" l="0" r="0" t="0"/>
          <a:stretch/>
        </p:blipFill>
        <p:spPr>
          <a:xfrm>
            <a:off x="504096" y="4316905"/>
            <a:ext cx="369300" cy="263511"/>
          </a:xfrm>
          <a:prstGeom prst="rect">
            <a:avLst/>
          </a:prstGeom>
          <a:noFill/>
          <a:ln>
            <a:noFill/>
          </a:ln>
        </p:spPr>
      </p:pic>
      <p:sp>
        <p:nvSpPr>
          <p:cNvPr id="76" name="Google Shape;76;p14"/>
          <p:cNvSpPr txBox="1"/>
          <p:nvPr/>
        </p:nvSpPr>
        <p:spPr>
          <a:xfrm>
            <a:off x="1004800" y="465557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u="sng">
                <a:solidFill>
                  <a:schemeClr val="dk1"/>
                </a:solidFill>
                <a:latin typeface="Rubik Medium"/>
                <a:ea typeface="Rubik Medium"/>
                <a:cs typeface="Rubik Medium"/>
                <a:sym typeface="Rubik Medium"/>
                <a:hlinkClick r:id="rId8">
                  <a:extLst>
                    <a:ext uri="{A12FA001-AC4F-418D-AE19-62706E023703}">
                      <ahyp:hlinkClr val="tx"/>
                    </a:ext>
                  </a:extLst>
                </a:hlinkClick>
              </a:rPr>
              <a:t>Willy agcely heza</a:t>
            </a:r>
            <a:endParaRPr b="0" i="0" sz="1200" u="none" cap="none" strike="noStrike">
              <a:solidFill>
                <a:schemeClr val="dk1"/>
              </a:solidFill>
              <a:latin typeface="Rubik Medium"/>
              <a:ea typeface="Rubik Medium"/>
              <a:cs typeface="Rubik Medium"/>
              <a:sym typeface="Rubik Medium"/>
            </a:endParaRPr>
          </a:p>
        </p:txBody>
      </p:sp>
      <p:sp>
        <p:nvSpPr>
          <p:cNvPr id="77" name="Google Shape;77;p14"/>
          <p:cNvSpPr txBox="1"/>
          <p:nvPr/>
        </p:nvSpPr>
        <p:spPr>
          <a:xfrm>
            <a:off x="1004800" y="4264016"/>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willyagcely08@gmail.com</a:t>
            </a:r>
            <a:endParaRPr b="0" i="0" sz="1200" u="none" cap="none" strike="noStrike">
              <a:solidFill>
                <a:srgbClr val="000000"/>
              </a:solidFill>
              <a:latin typeface="Rubik Medium"/>
              <a:ea typeface="Rubik Medium"/>
              <a:cs typeface="Rubik Medium"/>
              <a:sym typeface="Rubik Medium"/>
            </a:endParaRPr>
          </a:p>
        </p:txBody>
      </p:sp>
      <p:pic>
        <p:nvPicPr>
          <p:cNvPr id="78" name="Google Shape;78;p14" title="IMG_20240910_100618.jpg"/>
          <p:cNvPicPr preferRelativeResize="0"/>
          <p:nvPr/>
        </p:nvPicPr>
        <p:blipFill rotWithShape="1">
          <a:blip r:embed="rId9">
            <a:alphaModFix/>
          </a:blip>
          <a:srcRect b="0" l="13190" r="16042" t="19633"/>
          <a:stretch/>
        </p:blipFill>
        <p:spPr>
          <a:xfrm>
            <a:off x="1099403" y="473175"/>
            <a:ext cx="2173023" cy="3298801"/>
          </a:xfrm>
          <a:prstGeom prst="rect">
            <a:avLst/>
          </a:prstGeom>
          <a:solidFill>
            <a:schemeClr val="accent4"/>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84" name="Google Shape;84;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5" name="Google Shape;85;p15"/>
          <p:cNvSpPr txBox="1"/>
          <p:nvPr/>
        </p:nvSpPr>
        <p:spPr>
          <a:xfrm>
            <a:off x="340500" y="1406350"/>
            <a:ext cx="5604600" cy="2586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en" sz="1200">
                <a:solidFill>
                  <a:schemeClr val="dk1"/>
                </a:solidFill>
                <a:highlight>
                  <a:srgbClr val="FFFFFF"/>
                </a:highlight>
                <a:latin typeface="Rubik"/>
                <a:ea typeface="Rubik"/>
                <a:cs typeface="Rubik"/>
                <a:sym typeface="Rubik"/>
              </a:rPr>
              <a:t>ID/X Partners (PT IDX Consulting) didirikan pada tahun 2002 </a:t>
            </a:r>
            <a:r>
              <a:rPr lang="en" sz="1200">
                <a:solidFill>
                  <a:schemeClr val="dk1"/>
                </a:solidFill>
                <a:highlight>
                  <a:srgbClr val="FFFFFF"/>
                </a:highlight>
                <a:latin typeface="Rubik"/>
                <a:ea typeface="Rubik"/>
                <a:cs typeface="Rubik"/>
                <a:sym typeface="Rubik"/>
              </a:rPr>
              <a:t>dan telah melayani perusahaan di seluruh wilayah Asia dan Australia dan di berbagai industri, khususnya layanan keuangan, telekomunikasi, manufaktur, dan ritel. ID/X Partners menyediakan layanan konsultasi yang mengkhususkan diri dalam memanfaatkan solusi data analytic and decisioning (DAD) yang dipadukan dengan manajemen risiko dan disiplin pemasaran terintegrasi untuk membantu klien mengoptimalkan profitabilitas portofolio dan proses bisnis. Layanan konsultasi dan solusi teknologi yang komprehensif yang ditawarkan oleh mitra id/x menjadikannya sebagai one-stop service provider</a:t>
            </a:r>
            <a:endParaRPr sz="1200">
              <a:solidFill>
                <a:schemeClr val="dk1"/>
              </a:solidFill>
              <a:latin typeface="Rubik"/>
              <a:ea typeface="Rubik"/>
              <a:cs typeface="Rubik"/>
              <a:sym typeface="Rubik"/>
            </a:endParaRPr>
          </a:p>
        </p:txBody>
      </p:sp>
      <p:sp>
        <p:nvSpPr>
          <p:cNvPr id="86" name="Google Shape;86;p15"/>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pic>
        <p:nvPicPr>
          <p:cNvPr id="87" name="Google Shape;87;p15"/>
          <p:cNvPicPr preferRelativeResize="0"/>
          <p:nvPr/>
        </p:nvPicPr>
        <p:blipFill>
          <a:blip r:embed="rId5">
            <a:alphaModFix/>
          </a:blip>
          <a:stretch>
            <a:fillRect/>
          </a:stretch>
        </p:blipFill>
        <p:spPr>
          <a:xfrm>
            <a:off x="6200000" y="2152650"/>
            <a:ext cx="2257425" cy="83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93" name="Google Shape;93;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4" name="Google Shape;94;p16"/>
          <p:cNvSpPr txBox="1"/>
          <p:nvPr/>
        </p:nvSpPr>
        <p:spPr>
          <a:xfrm>
            <a:off x="340500" y="1406350"/>
            <a:ext cx="83403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lang="en" sz="1200">
                <a:latin typeface="Rubik"/>
                <a:ea typeface="Rubik"/>
                <a:cs typeface="Rubik"/>
                <a:sym typeface="Rubik"/>
              </a:rPr>
              <a:t>Project ini, dalam konteks peran Data Scientist di ID/X Partners, berfokus pada pengembangan model machine learning untuk memprediksi risiko kredit pada perusahaan multifinance. Model dibangun menggunakan data pinjaman (baik atau buruk dalam meminjam) melalui tahapan Data Understanding, EDA, Data Preparation, Modelling, dan Evaluation guna meningkatkan akurasi penilaian risiko serta mengurangi potensi kerugian.</a:t>
            </a:r>
            <a:endParaRPr b="0" i="0" sz="1200" u="none" cap="none" strike="noStrike">
              <a:solidFill>
                <a:srgbClr val="000000"/>
              </a:solidFill>
              <a:latin typeface="Rubik"/>
              <a:ea typeface="Rubik"/>
              <a:cs typeface="Rubik"/>
              <a:sym typeface="Rubik"/>
            </a:endParaRPr>
          </a:p>
        </p:txBody>
      </p:sp>
      <p:sp>
        <p:nvSpPr>
          <p:cNvPr id="95" name="Google Shape;95;p16"/>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96" name="Google Shape;96;p16"/>
          <p:cNvSpPr txBox="1"/>
          <p:nvPr/>
        </p:nvSpPr>
        <p:spPr>
          <a:xfrm>
            <a:off x="6054900" y="415105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5"/>
              </a:rPr>
              <a:t>here</a:t>
            </a:r>
            <a:r>
              <a:rPr b="1" i="0" lang="en" sz="1200" u="none" cap="none" strike="noStrike">
                <a:solidFill>
                  <a:srgbClr val="000000"/>
                </a:solidFill>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sp>
        <p:nvSpPr>
          <p:cNvPr id="97" name="Google Shape;97;p16"/>
          <p:cNvSpPr txBox="1"/>
          <p:nvPr/>
        </p:nvSpPr>
        <p:spPr>
          <a:xfrm>
            <a:off x="193875" y="4096975"/>
            <a:ext cx="34230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lang="en" sz="1200">
                <a:latin typeface="Rubik"/>
                <a:ea typeface="Rubik"/>
                <a:cs typeface="Rubik"/>
                <a:sym typeface="Rubik"/>
              </a:rPr>
              <a:t>Link code </a:t>
            </a:r>
            <a:r>
              <a:rPr b="1" lang="en" sz="1200" u="sng">
                <a:solidFill>
                  <a:schemeClr val="hlink"/>
                </a:solidFill>
                <a:latin typeface="Rubik"/>
                <a:ea typeface="Rubik"/>
                <a:cs typeface="Rubik"/>
                <a:sym typeface="Rubik"/>
                <a:hlinkClick r:id="rId6"/>
              </a:rPr>
              <a:t>here</a:t>
            </a:r>
            <a:r>
              <a:rPr b="1" lang="en" sz="1200">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sp>
        <p:nvSpPr>
          <p:cNvPr id="98" name="Google Shape;98;p16"/>
          <p:cNvSpPr txBox="1"/>
          <p:nvPr/>
        </p:nvSpPr>
        <p:spPr>
          <a:xfrm>
            <a:off x="143975" y="4520350"/>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solidFill>
                  <a:schemeClr val="dk1"/>
                </a:solidFill>
                <a:latin typeface="Rubik"/>
                <a:ea typeface="Rubik"/>
                <a:cs typeface="Rubik"/>
                <a:sym typeface="Rubik"/>
              </a:rPr>
              <a:t>Link Drive </a:t>
            </a:r>
            <a:r>
              <a:rPr b="1" lang="en" sz="1200" u="sng">
                <a:solidFill>
                  <a:schemeClr val="hlink"/>
                </a:solidFill>
                <a:latin typeface="Rubik"/>
                <a:ea typeface="Rubik"/>
                <a:cs typeface="Rubik"/>
                <a:sym typeface="Rubik"/>
                <a:hlinkClick r:id="rId7"/>
              </a:rPr>
              <a:t>here</a:t>
            </a:r>
            <a:r>
              <a:rPr b="1" lang="en" sz="1200">
                <a:solidFill>
                  <a:schemeClr val="dk1"/>
                </a:solidFill>
                <a:latin typeface="Rubik"/>
                <a:ea typeface="Rubik"/>
                <a:cs typeface="Rubik"/>
                <a:sym typeface="Rubik"/>
              </a:rPr>
              <a:t>!</a:t>
            </a:r>
            <a:endParaRPr>
              <a:solidFill>
                <a:schemeClr val="dk1"/>
              </a:solidFill>
            </a:endParaRPr>
          </a:p>
        </p:txBody>
      </p:sp>
      <p:sp>
        <p:nvSpPr>
          <p:cNvPr id="99" name="Google Shape;99;p16"/>
          <p:cNvSpPr txBox="1"/>
          <p:nvPr/>
        </p:nvSpPr>
        <p:spPr>
          <a:xfrm>
            <a:off x="5580825" y="4594600"/>
            <a:ext cx="3000000" cy="36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1200">
                <a:solidFill>
                  <a:schemeClr val="dk1"/>
                </a:solidFill>
                <a:latin typeface="Rubik"/>
                <a:ea typeface="Rubik"/>
                <a:cs typeface="Rubik"/>
                <a:sym typeface="Rubik"/>
              </a:rPr>
              <a:t>Link  Youtube </a:t>
            </a:r>
            <a:r>
              <a:rPr b="1" lang="en" sz="1200" u="sng">
                <a:solidFill>
                  <a:schemeClr val="hlink"/>
                </a:solidFill>
                <a:latin typeface="Rubik"/>
                <a:ea typeface="Rubik"/>
                <a:cs typeface="Rubik"/>
                <a:sym typeface="Rubik"/>
                <a:hlinkClick r:id="rId8"/>
              </a:rPr>
              <a:t>here</a:t>
            </a:r>
            <a:endParaRPr>
              <a:solidFill>
                <a:srgbClr val="019FA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6" name="Google Shape;106;p1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Business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07" name="Google Shape;107;p17"/>
          <p:cNvSpPr txBox="1"/>
          <p:nvPr/>
        </p:nvSpPr>
        <p:spPr>
          <a:xfrm>
            <a:off x="340500" y="1215130"/>
            <a:ext cx="4996500" cy="32448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just">
              <a:lnSpc>
                <a:spcPct val="100000"/>
              </a:lnSpc>
              <a:spcBef>
                <a:spcPts val="0"/>
              </a:spcBef>
              <a:spcAft>
                <a:spcPts val="0"/>
              </a:spcAft>
              <a:buClr>
                <a:schemeClr val="dk1"/>
              </a:buClr>
              <a:buSzPts val="1100"/>
              <a:buFont typeface="Arial"/>
              <a:buNone/>
            </a:pPr>
            <a:r>
              <a:rPr b="1" lang="en">
                <a:solidFill>
                  <a:schemeClr val="dk1"/>
                </a:solidFill>
              </a:rPr>
              <a:t>Business Objective</a:t>
            </a:r>
            <a:endParaRPr b="1">
              <a:solidFill>
                <a:schemeClr val="dk1"/>
              </a:solidFill>
            </a:endParaRPr>
          </a:p>
          <a:p>
            <a:pPr indent="-304800" lvl="0" marL="457200" rtl="0" algn="just">
              <a:lnSpc>
                <a:spcPct val="115000"/>
              </a:lnSpc>
              <a:spcBef>
                <a:spcPts val="1300"/>
              </a:spcBef>
              <a:spcAft>
                <a:spcPts val="0"/>
              </a:spcAft>
              <a:buClr>
                <a:schemeClr val="dk1"/>
              </a:buClr>
              <a:buSzPts val="1200"/>
              <a:buChar char="●"/>
            </a:pPr>
            <a:r>
              <a:rPr lang="en" sz="1200">
                <a:solidFill>
                  <a:schemeClr val="dk1"/>
                </a:solidFill>
              </a:rPr>
              <a:t>Meningkatkan akurasi penilaian risiko kredit.</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Mengurangi potensi kerugian akibat kredit macet.</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Mendukung pengambilan keputusan approve/decline pinjaman secara lebih tepat.</a:t>
            </a:r>
            <a:endParaRPr sz="1200">
              <a:solidFill>
                <a:schemeClr val="dk1"/>
              </a:solidFill>
            </a:endParaRPr>
          </a:p>
          <a:p>
            <a:pPr indent="0" lvl="0" marL="0" rtl="0" algn="just">
              <a:lnSpc>
                <a:spcPct val="115000"/>
              </a:lnSpc>
              <a:spcBef>
                <a:spcPts val="1300"/>
              </a:spcBef>
              <a:spcAft>
                <a:spcPts val="0"/>
              </a:spcAft>
              <a:buClr>
                <a:schemeClr val="dk1"/>
              </a:buClr>
              <a:buSzPts val="1100"/>
              <a:buFont typeface="Arial"/>
              <a:buNone/>
            </a:pPr>
            <a:r>
              <a:rPr b="1" lang="en">
                <a:solidFill>
                  <a:schemeClr val="dk1"/>
                </a:solidFill>
              </a:rPr>
              <a:t>Business Metrics</a:t>
            </a:r>
            <a:endParaRPr b="1">
              <a:solidFill>
                <a:schemeClr val="dk1"/>
              </a:solidFill>
            </a:endParaRPr>
          </a:p>
          <a:p>
            <a:pPr indent="-304800" lvl="0" marL="457200" rtl="0" algn="just">
              <a:lnSpc>
                <a:spcPct val="115000"/>
              </a:lnSpc>
              <a:spcBef>
                <a:spcPts val="1300"/>
              </a:spcBef>
              <a:spcAft>
                <a:spcPts val="0"/>
              </a:spcAft>
              <a:buClr>
                <a:schemeClr val="dk1"/>
              </a:buClr>
              <a:buSzPts val="1200"/>
              <a:buChar char="●"/>
            </a:pPr>
            <a:r>
              <a:rPr b="1" lang="en" sz="1200">
                <a:solidFill>
                  <a:schemeClr val="dk1"/>
                </a:solidFill>
              </a:rPr>
              <a:t>Default Rate</a:t>
            </a:r>
            <a:r>
              <a:rPr lang="en" sz="1200">
                <a:solidFill>
                  <a:schemeClr val="dk1"/>
                </a:solidFill>
              </a:rPr>
              <a:t> → menurunkan persentase kredit macet.</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b="1" lang="en" sz="1200">
                <a:solidFill>
                  <a:schemeClr val="dk1"/>
                </a:solidFill>
              </a:rPr>
              <a:t>Approval Accuracy</a:t>
            </a:r>
            <a:r>
              <a:rPr lang="en" sz="1200">
                <a:solidFill>
                  <a:schemeClr val="dk1"/>
                </a:solidFill>
              </a:rPr>
              <a:t> → meningkatkan ketepatan persetujuan pinjaman.</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b="1" lang="en" sz="1200">
                <a:solidFill>
                  <a:schemeClr val="dk1"/>
                </a:solidFill>
              </a:rPr>
              <a:t>Model Performance</a:t>
            </a:r>
            <a:r>
              <a:rPr lang="en" sz="1200">
                <a:solidFill>
                  <a:schemeClr val="dk1"/>
                </a:solidFill>
              </a:rPr>
              <a:t> → diukur dengan metrik machine learning seperti AUC, Precision, Recall, dan F1-Score untuk klasifikasi risiko kredit.</a:t>
            </a:r>
            <a:endParaRPr sz="2000">
              <a:latin typeface="Rubik"/>
              <a:ea typeface="Rubik"/>
              <a:cs typeface="Rubik"/>
              <a:sym typeface="Rubik"/>
            </a:endParaRPr>
          </a:p>
        </p:txBody>
      </p:sp>
      <p:pic>
        <p:nvPicPr>
          <p:cNvPr id="108" name="Google Shape;108;p17"/>
          <p:cNvPicPr preferRelativeResize="0"/>
          <p:nvPr/>
        </p:nvPicPr>
        <p:blipFill>
          <a:blip r:embed="rId5">
            <a:alphaModFix/>
          </a:blip>
          <a:stretch>
            <a:fillRect/>
          </a:stretch>
        </p:blipFill>
        <p:spPr>
          <a:xfrm>
            <a:off x="5527500" y="1421263"/>
            <a:ext cx="3451476" cy="230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14" name="Google Shape;114;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5" name="Google Shape;115;p18"/>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SzPts val="2700"/>
              <a:buFont typeface="Rubik"/>
              <a:buAutoNum type="arabicPeriod" startAt="2"/>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16" name="Google Shape;116;p18"/>
          <p:cNvSpPr txBox="1"/>
          <p:nvPr/>
        </p:nvSpPr>
        <p:spPr>
          <a:xfrm>
            <a:off x="340500" y="1125840"/>
            <a:ext cx="4596600" cy="3512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just">
              <a:lnSpc>
                <a:spcPct val="115000"/>
              </a:lnSpc>
              <a:spcBef>
                <a:spcPts val="1300"/>
              </a:spcBef>
              <a:spcAft>
                <a:spcPts val="0"/>
              </a:spcAft>
              <a:buClr>
                <a:schemeClr val="dk1"/>
              </a:buClr>
              <a:buSzPts val="1100"/>
              <a:buFont typeface="Arial"/>
              <a:buNone/>
            </a:pPr>
            <a:r>
              <a:rPr b="1" lang="en" sz="1200">
                <a:solidFill>
                  <a:schemeClr val="dk1"/>
                </a:solidFill>
              </a:rPr>
              <a:t>Dataset Overview:</a:t>
            </a:r>
            <a:endParaRPr b="1" sz="1200">
              <a:solidFill>
                <a:schemeClr val="dk1"/>
              </a:solidFill>
            </a:endParaRPr>
          </a:p>
          <a:p>
            <a:pPr indent="-304800" lvl="0" marL="457200" rtl="0" algn="just">
              <a:lnSpc>
                <a:spcPct val="115000"/>
              </a:lnSpc>
              <a:spcBef>
                <a:spcPts val="1300"/>
              </a:spcBef>
              <a:spcAft>
                <a:spcPts val="0"/>
              </a:spcAft>
              <a:buClr>
                <a:schemeClr val="dk1"/>
              </a:buClr>
              <a:buSzPts val="1200"/>
              <a:buChar char="●"/>
            </a:pPr>
            <a:r>
              <a:rPr lang="en" sz="1200">
                <a:solidFill>
                  <a:schemeClr val="dk1"/>
                </a:solidFill>
              </a:rPr>
              <a:t>Data pinjaman 2007–2014.</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Target: </a:t>
            </a:r>
            <a:r>
              <a:rPr lang="en" sz="1200">
                <a:solidFill>
                  <a:srgbClr val="188038"/>
                </a:solidFill>
                <a:latin typeface="Roboto Mono"/>
                <a:ea typeface="Roboto Mono"/>
                <a:cs typeface="Roboto Mono"/>
                <a:sym typeface="Roboto Mono"/>
              </a:rPr>
              <a:t>loan_status</a:t>
            </a:r>
            <a:r>
              <a:rPr lang="en" sz="1200">
                <a:solidFill>
                  <a:schemeClr val="dk1"/>
                </a:solidFill>
              </a:rPr>
              <a:t> (baik / buruk).</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Variabel: informasi pinjaman, profil peminjam, histori kredit.</a:t>
            </a:r>
            <a:endParaRPr sz="1200">
              <a:solidFill>
                <a:schemeClr val="dk1"/>
              </a:solidFill>
            </a:endParaRPr>
          </a:p>
          <a:p>
            <a:pPr indent="0" lvl="0" marL="0" rtl="0" algn="just">
              <a:lnSpc>
                <a:spcPct val="115000"/>
              </a:lnSpc>
              <a:spcBef>
                <a:spcPts val="1300"/>
              </a:spcBef>
              <a:spcAft>
                <a:spcPts val="0"/>
              </a:spcAft>
              <a:buClr>
                <a:schemeClr val="dk1"/>
              </a:buClr>
              <a:buSzPts val="1100"/>
              <a:buFont typeface="Arial"/>
              <a:buNone/>
            </a:pPr>
            <a:r>
              <a:rPr b="1" lang="en" sz="1200">
                <a:solidFill>
                  <a:schemeClr val="dk1"/>
                </a:solidFill>
              </a:rPr>
              <a:t>Data Exploration Fokus:</a:t>
            </a:r>
            <a:endParaRPr b="1" sz="1200">
              <a:solidFill>
                <a:schemeClr val="dk1"/>
              </a:solidFill>
            </a:endParaRPr>
          </a:p>
          <a:p>
            <a:pPr indent="-304800" lvl="0" marL="457200" rtl="0" algn="just">
              <a:lnSpc>
                <a:spcPct val="115000"/>
              </a:lnSpc>
              <a:spcBef>
                <a:spcPts val="1300"/>
              </a:spcBef>
              <a:spcAft>
                <a:spcPts val="0"/>
              </a:spcAft>
              <a:buClr>
                <a:schemeClr val="dk1"/>
              </a:buClr>
              <a:buSzPts val="1200"/>
              <a:buChar char="●"/>
            </a:pPr>
            <a:r>
              <a:rPr lang="en" sz="1200">
                <a:solidFill>
                  <a:schemeClr val="dk1"/>
                </a:solidFill>
              </a:rPr>
              <a:t>Identifikasi variabel relevan (numerik &amp; kategorikal).</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Cek kualitas data (missing values, distribusi, outlier).</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Analisis awal hubungan fitur dengan </a:t>
            </a:r>
            <a:r>
              <a:rPr lang="en" sz="1200">
                <a:solidFill>
                  <a:srgbClr val="188038"/>
                </a:solidFill>
                <a:latin typeface="Roboto Mono"/>
                <a:ea typeface="Roboto Mono"/>
                <a:cs typeface="Roboto Mono"/>
                <a:sym typeface="Roboto Mono"/>
              </a:rPr>
              <a:t>loan_status</a:t>
            </a:r>
            <a:r>
              <a:rPr lang="en" sz="1200">
                <a:solidFill>
                  <a:schemeClr val="dk1"/>
                </a:solidFill>
              </a:rPr>
              <a:t>.</a:t>
            </a:r>
            <a:endParaRPr sz="1200">
              <a:solidFill>
                <a:schemeClr val="dk1"/>
              </a:solidFill>
            </a:endParaRPr>
          </a:p>
          <a:p>
            <a:pPr indent="0" lvl="0" marL="0" rtl="0" algn="just">
              <a:lnSpc>
                <a:spcPct val="100000"/>
              </a:lnSpc>
              <a:spcBef>
                <a:spcPts val="1300"/>
              </a:spcBef>
              <a:spcAft>
                <a:spcPts val="0"/>
              </a:spcAft>
              <a:buClr>
                <a:schemeClr val="dk1"/>
              </a:buClr>
              <a:buSzPts val="1100"/>
              <a:buFont typeface="Arial"/>
              <a:buNone/>
            </a:pPr>
            <a:r>
              <a:rPr b="1" lang="en" sz="1200">
                <a:solidFill>
                  <a:schemeClr val="dk1"/>
                </a:solidFill>
              </a:rPr>
              <a:t>Output</a:t>
            </a:r>
            <a:endParaRPr b="1" sz="1200">
              <a:solidFill>
                <a:schemeClr val="dk1"/>
              </a:solidFill>
            </a:endParaRPr>
          </a:p>
          <a:p>
            <a:pPr indent="-304800" lvl="0" marL="457200" rtl="0" algn="just">
              <a:lnSpc>
                <a:spcPct val="115000"/>
              </a:lnSpc>
              <a:spcBef>
                <a:spcPts val="1300"/>
              </a:spcBef>
              <a:spcAft>
                <a:spcPts val="0"/>
              </a:spcAft>
              <a:buClr>
                <a:schemeClr val="dk1"/>
              </a:buClr>
              <a:buSzPts val="1200"/>
              <a:buChar char="●"/>
            </a:pPr>
            <a:r>
              <a:rPr lang="en" sz="1200">
                <a:solidFill>
                  <a:schemeClr val="dk1"/>
                </a:solidFill>
              </a:rPr>
              <a:t>Dataset terpilih &amp; bersih, siap dipakai untuk Feature Engineering dan Modeling.</a:t>
            </a:r>
            <a:endParaRPr sz="1200">
              <a:latin typeface="Rubik"/>
              <a:ea typeface="Rubik"/>
              <a:cs typeface="Rubik"/>
              <a:sym typeface="Rubik"/>
            </a:endParaRPr>
          </a:p>
        </p:txBody>
      </p:sp>
      <p:pic>
        <p:nvPicPr>
          <p:cNvPr id="117" name="Google Shape;117;p18"/>
          <p:cNvPicPr preferRelativeResize="0"/>
          <p:nvPr/>
        </p:nvPicPr>
        <p:blipFill>
          <a:blip r:embed="rId5">
            <a:alphaModFix/>
          </a:blip>
          <a:stretch>
            <a:fillRect/>
          </a:stretch>
        </p:blipFill>
        <p:spPr>
          <a:xfrm>
            <a:off x="4987532" y="1217186"/>
            <a:ext cx="4001751" cy="32527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23" name="Google Shape;123;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4" name="Google Shape;124;p1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Feature </a:t>
            </a:r>
            <a:r>
              <a:rPr b="1" lang="en" sz="2700">
                <a:solidFill>
                  <a:schemeClr val="accent5"/>
                </a:solidFill>
                <a:latin typeface="Rubik"/>
                <a:ea typeface="Rubik"/>
                <a:cs typeface="Rubik"/>
                <a:sym typeface="Rubik"/>
              </a:rPr>
              <a:t>Engineering</a:t>
            </a:r>
            <a:endParaRPr b="1" sz="2700">
              <a:solidFill>
                <a:schemeClr val="accent5"/>
              </a:solidFill>
              <a:latin typeface="Rubik"/>
              <a:ea typeface="Rubik"/>
              <a:cs typeface="Rubik"/>
              <a:sym typeface="Rubik"/>
            </a:endParaRPr>
          </a:p>
        </p:txBody>
      </p:sp>
      <p:sp>
        <p:nvSpPr>
          <p:cNvPr id="125" name="Google Shape;125;p19"/>
          <p:cNvSpPr txBox="1"/>
          <p:nvPr/>
        </p:nvSpPr>
        <p:spPr>
          <a:xfrm>
            <a:off x="2525850" y="1358225"/>
            <a:ext cx="1990800" cy="1200600"/>
          </a:xfrm>
          <a:prstGeom prst="rect">
            <a:avLst/>
          </a:prstGeom>
          <a:solidFill>
            <a:schemeClr val="lt2"/>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400"/>
              <a:buFont typeface="Arial"/>
              <a:buNone/>
            </a:pPr>
            <a:r>
              <a:rPr b="1" lang="en" sz="1100">
                <a:solidFill>
                  <a:schemeClr val="dk1"/>
                </a:solidFill>
              </a:rPr>
              <a:t>Proses Label Encoding</a:t>
            </a:r>
            <a:r>
              <a:rPr lang="en" sz="1100">
                <a:solidFill>
                  <a:schemeClr val="dk1"/>
                </a:solidFill>
              </a:rPr>
              <a:t> “</a:t>
            </a:r>
            <a:r>
              <a:rPr b="1" lang="en" sz="1100">
                <a:solidFill>
                  <a:schemeClr val="dk1"/>
                </a:solidFill>
              </a:rPr>
              <a:t>loan_status”:</a:t>
            </a:r>
            <a:endParaRPr b="1" sz="1100">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sz="1100">
                <a:solidFill>
                  <a:schemeClr val="dk1"/>
                </a:solidFill>
              </a:rPr>
              <a:t>1 = Good status (Current, Fully Paid)</a:t>
            </a:r>
            <a:endParaRPr sz="1100">
              <a:solidFill>
                <a:schemeClr val="dk1"/>
              </a:solidFill>
            </a:endParaRPr>
          </a:p>
          <a:p>
            <a:pPr indent="0" lvl="0" marL="0" marR="0" rtl="0" algn="l">
              <a:lnSpc>
                <a:spcPct val="100000"/>
              </a:lnSpc>
              <a:spcBef>
                <a:spcPts val="0"/>
              </a:spcBef>
              <a:spcAft>
                <a:spcPts val="0"/>
              </a:spcAft>
              <a:buClr>
                <a:schemeClr val="dk1"/>
              </a:buClr>
              <a:buSzPts val="1400"/>
              <a:buFont typeface="Arial"/>
              <a:buNone/>
            </a:pPr>
            <a:r>
              <a:rPr lang="en" sz="1100">
                <a:solidFill>
                  <a:schemeClr val="dk1"/>
                </a:solidFill>
              </a:rPr>
              <a:t>0 = Bad status (Charged Off, Default, Late)</a:t>
            </a:r>
            <a:endParaRPr sz="1100">
              <a:solidFill>
                <a:schemeClr val="dk1"/>
              </a:solidFill>
            </a:endParaRPr>
          </a:p>
        </p:txBody>
      </p:sp>
      <p:pic>
        <p:nvPicPr>
          <p:cNvPr id="126" name="Google Shape;126;p19"/>
          <p:cNvPicPr preferRelativeResize="0"/>
          <p:nvPr/>
        </p:nvPicPr>
        <p:blipFill>
          <a:blip r:embed="rId5">
            <a:alphaModFix/>
          </a:blip>
          <a:stretch>
            <a:fillRect/>
          </a:stretch>
        </p:blipFill>
        <p:spPr>
          <a:xfrm>
            <a:off x="340500" y="1097950"/>
            <a:ext cx="552150" cy="2001902"/>
          </a:xfrm>
          <a:prstGeom prst="rect">
            <a:avLst/>
          </a:prstGeom>
          <a:noFill/>
          <a:ln>
            <a:noFill/>
          </a:ln>
        </p:spPr>
      </p:pic>
      <p:sp>
        <p:nvSpPr>
          <p:cNvPr id="127" name="Google Shape;127;p19"/>
          <p:cNvSpPr/>
          <p:nvPr/>
        </p:nvSpPr>
        <p:spPr>
          <a:xfrm>
            <a:off x="1045734" y="2032675"/>
            <a:ext cx="6573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19"/>
          <p:cNvPicPr preferRelativeResize="0"/>
          <p:nvPr/>
        </p:nvPicPr>
        <p:blipFill>
          <a:blip r:embed="rId6">
            <a:alphaModFix/>
          </a:blip>
          <a:stretch>
            <a:fillRect/>
          </a:stretch>
        </p:blipFill>
        <p:spPr>
          <a:xfrm>
            <a:off x="1824188" y="1097950"/>
            <a:ext cx="501224" cy="2001900"/>
          </a:xfrm>
          <a:prstGeom prst="rect">
            <a:avLst/>
          </a:prstGeom>
          <a:noFill/>
          <a:ln>
            <a:noFill/>
          </a:ln>
        </p:spPr>
      </p:pic>
      <p:pic>
        <p:nvPicPr>
          <p:cNvPr id="129" name="Google Shape;129;p19"/>
          <p:cNvPicPr preferRelativeResize="0"/>
          <p:nvPr/>
        </p:nvPicPr>
        <p:blipFill>
          <a:blip r:embed="rId7">
            <a:alphaModFix/>
          </a:blip>
          <a:stretch>
            <a:fillRect/>
          </a:stretch>
        </p:blipFill>
        <p:spPr>
          <a:xfrm>
            <a:off x="2577700" y="2864700"/>
            <a:ext cx="426275" cy="2194750"/>
          </a:xfrm>
          <a:prstGeom prst="rect">
            <a:avLst/>
          </a:prstGeom>
          <a:noFill/>
          <a:ln>
            <a:noFill/>
          </a:ln>
        </p:spPr>
      </p:pic>
      <p:sp>
        <p:nvSpPr>
          <p:cNvPr id="130" name="Google Shape;130;p19"/>
          <p:cNvSpPr/>
          <p:nvPr/>
        </p:nvSpPr>
        <p:spPr>
          <a:xfrm>
            <a:off x="3142384" y="3773075"/>
            <a:ext cx="6573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19"/>
          <p:cNvPicPr preferRelativeResize="0"/>
          <p:nvPr/>
        </p:nvPicPr>
        <p:blipFill>
          <a:blip r:embed="rId8">
            <a:alphaModFix/>
          </a:blip>
          <a:stretch>
            <a:fillRect/>
          </a:stretch>
        </p:blipFill>
        <p:spPr>
          <a:xfrm>
            <a:off x="3988500" y="2864698"/>
            <a:ext cx="330033" cy="2194749"/>
          </a:xfrm>
          <a:prstGeom prst="rect">
            <a:avLst/>
          </a:prstGeom>
          <a:noFill/>
          <a:ln>
            <a:noFill/>
          </a:ln>
        </p:spPr>
      </p:pic>
      <p:sp>
        <p:nvSpPr>
          <p:cNvPr id="132" name="Google Shape;132;p19"/>
          <p:cNvSpPr txBox="1"/>
          <p:nvPr/>
        </p:nvSpPr>
        <p:spPr>
          <a:xfrm>
            <a:off x="631200" y="3773075"/>
            <a:ext cx="1808100" cy="523200"/>
          </a:xfrm>
          <a:prstGeom prst="rect">
            <a:avLst/>
          </a:prstGeom>
          <a:solidFill>
            <a:srgbClr val="019FAB">
              <a:alpha val="47450"/>
            </a:srgbClr>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400"/>
              <a:buFont typeface="Arial"/>
              <a:buNone/>
            </a:pPr>
            <a:r>
              <a:rPr b="1" lang="en" sz="1100">
                <a:solidFill>
                  <a:schemeClr val="dk1"/>
                </a:solidFill>
              </a:rPr>
              <a:t>Proses Label Encoding pada kolom “grade”</a:t>
            </a:r>
            <a:endParaRPr b="1" sz="1100">
              <a:solidFill>
                <a:schemeClr val="dk1"/>
              </a:solidFill>
            </a:endParaRPr>
          </a:p>
        </p:txBody>
      </p:sp>
      <p:cxnSp>
        <p:nvCxnSpPr>
          <p:cNvPr id="133" name="Google Shape;133;p19"/>
          <p:cNvCxnSpPr/>
          <p:nvPr/>
        </p:nvCxnSpPr>
        <p:spPr>
          <a:xfrm>
            <a:off x="4811600" y="1010325"/>
            <a:ext cx="0" cy="3924900"/>
          </a:xfrm>
          <a:prstGeom prst="straightConnector1">
            <a:avLst/>
          </a:prstGeom>
          <a:noFill/>
          <a:ln cap="flat" cmpd="sng" w="28575">
            <a:solidFill>
              <a:schemeClr val="accent5"/>
            </a:solidFill>
            <a:prstDash val="solid"/>
            <a:round/>
            <a:headEnd len="med" w="med" type="none"/>
            <a:tailEnd len="med" w="med" type="none"/>
          </a:ln>
        </p:spPr>
      </p:cxnSp>
      <p:sp>
        <p:nvSpPr>
          <p:cNvPr id="134" name="Google Shape;134;p19"/>
          <p:cNvSpPr txBox="1"/>
          <p:nvPr/>
        </p:nvSpPr>
        <p:spPr>
          <a:xfrm>
            <a:off x="5226788" y="3864125"/>
            <a:ext cx="3099300" cy="735000"/>
          </a:xfrm>
          <a:prstGeom prst="rect">
            <a:avLst/>
          </a:prstGeom>
          <a:solidFill>
            <a:schemeClr val="lt2"/>
          </a:solid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400"/>
              <a:buFont typeface="Arial"/>
              <a:buNone/>
            </a:pPr>
            <a:r>
              <a:rPr b="1" lang="en" sz="1100">
                <a:solidFill>
                  <a:schemeClr val="dk1"/>
                </a:solidFill>
              </a:rPr>
              <a:t>Proses One Hot Encoder</a:t>
            </a:r>
            <a:r>
              <a:rPr lang="en" sz="1100">
                <a:solidFill>
                  <a:schemeClr val="dk1"/>
                </a:solidFill>
              </a:rPr>
              <a:t> “</a:t>
            </a:r>
            <a:r>
              <a:rPr b="1" lang="en" sz="1100">
                <a:solidFill>
                  <a:schemeClr val="dk1"/>
                </a:solidFill>
              </a:rPr>
              <a:t>loan_status”:</a:t>
            </a:r>
            <a:endParaRPr b="1" sz="1100">
              <a:solidFill>
                <a:schemeClr val="dk1"/>
              </a:solidFill>
            </a:endParaRPr>
          </a:p>
          <a:p>
            <a:pPr indent="0" lvl="0" marL="0" rtl="0" algn="l">
              <a:lnSpc>
                <a:spcPct val="135714"/>
              </a:lnSpc>
              <a:spcBef>
                <a:spcPts val="0"/>
              </a:spcBef>
              <a:spcAft>
                <a:spcPts val="0"/>
              </a:spcAft>
              <a:buClr>
                <a:schemeClr val="dk1"/>
              </a:buClr>
              <a:buSzPts val="1100"/>
              <a:buFont typeface="Arial"/>
              <a:buNone/>
            </a:pPr>
            <a:r>
              <a:rPr b="1" lang="en" sz="1050">
                <a:solidFill>
                  <a:schemeClr val="dk1"/>
                </a:solidFill>
                <a:highlight>
                  <a:schemeClr val="lt1"/>
                </a:highlight>
                <a:latin typeface="Courier New"/>
                <a:ea typeface="Courier New"/>
                <a:cs typeface="Courier New"/>
                <a:sym typeface="Courier New"/>
              </a:rPr>
              <a:t>home_ownership", "purpose", "verification_status</a:t>
            </a:r>
            <a:endParaRPr b="1" sz="1100">
              <a:solidFill>
                <a:schemeClr val="dk1"/>
              </a:solidFill>
              <a:highlight>
                <a:schemeClr val="lt1"/>
              </a:highlight>
            </a:endParaRPr>
          </a:p>
        </p:txBody>
      </p:sp>
      <p:pic>
        <p:nvPicPr>
          <p:cNvPr id="135" name="Google Shape;135;p19"/>
          <p:cNvPicPr preferRelativeResize="0"/>
          <p:nvPr/>
        </p:nvPicPr>
        <p:blipFill>
          <a:blip r:embed="rId9">
            <a:alphaModFix/>
          </a:blip>
          <a:stretch>
            <a:fillRect/>
          </a:stretch>
        </p:blipFill>
        <p:spPr>
          <a:xfrm>
            <a:off x="5162217" y="1010325"/>
            <a:ext cx="3228451" cy="267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1" name="Google Shape;141;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2" name="Google Shape;142;p2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Penambahan </a:t>
            </a:r>
            <a:r>
              <a:rPr b="1" lang="en" sz="2700">
                <a:solidFill>
                  <a:schemeClr val="accent5"/>
                </a:solidFill>
                <a:latin typeface="Rubik"/>
                <a:ea typeface="Rubik"/>
                <a:cs typeface="Rubik"/>
                <a:sym typeface="Rubik"/>
              </a:rPr>
              <a:t>Variabel (Feature)</a:t>
            </a:r>
            <a:endParaRPr b="1" sz="2700">
              <a:solidFill>
                <a:schemeClr val="accent5"/>
              </a:solidFill>
              <a:latin typeface="Rubik"/>
              <a:ea typeface="Rubik"/>
              <a:cs typeface="Rubik"/>
              <a:sym typeface="Rubik"/>
            </a:endParaRPr>
          </a:p>
        </p:txBody>
      </p:sp>
      <p:sp>
        <p:nvSpPr>
          <p:cNvPr id="143" name="Google Shape;143;p20"/>
          <p:cNvSpPr txBox="1"/>
          <p:nvPr/>
        </p:nvSpPr>
        <p:spPr>
          <a:xfrm>
            <a:off x="201700" y="1341125"/>
            <a:ext cx="5105100" cy="312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1"/>
                </a:solidFill>
              </a:rPr>
              <a:t>🔹 </a:t>
            </a:r>
            <a:r>
              <a:rPr b="1" lang="en" sz="1200">
                <a:solidFill>
                  <a:srgbClr val="188038"/>
                </a:solidFill>
                <a:latin typeface="Roboto Mono"/>
                <a:ea typeface="Roboto Mono"/>
                <a:cs typeface="Roboto Mono"/>
                <a:sym typeface="Roboto Mono"/>
              </a:rPr>
              <a:t>income_to_loan_ratio</a:t>
            </a:r>
            <a:r>
              <a:rPr b="1" lang="en" sz="1200">
                <a:solidFill>
                  <a:schemeClr val="dk1"/>
                </a:solidFill>
              </a:rPr>
              <a:t> = </a:t>
            </a:r>
            <a:r>
              <a:rPr b="1" lang="en" sz="1200">
                <a:solidFill>
                  <a:srgbClr val="188038"/>
                </a:solidFill>
                <a:latin typeface="Roboto Mono"/>
                <a:ea typeface="Roboto Mono"/>
                <a:cs typeface="Roboto Mono"/>
                <a:sym typeface="Roboto Mono"/>
              </a:rPr>
              <a:t>annual_inc</a:t>
            </a:r>
            <a:r>
              <a:rPr b="1" lang="en" sz="1200">
                <a:solidFill>
                  <a:schemeClr val="dk1"/>
                </a:solidFill>
              </a:rPr>
              <a:t> / </a:t>
            </a:r>
            <a:r>
              <a:rPr b="1" lang="en" sz="1200">
                <a:solidFill>
                  <a:srgbClr val="188038"/>
                </a:solidFill>
                <a:latin typeface="Roboto Mono"/>
                <a:ea typeface="Roboto Mono"/>
                <a:cs typeface="Roboto Mono"/>
                <a:sym typeface="Roboto Mono"/>
              </a:rPr>
              <a:t>loan_amnt</a:t>
            </a:r>
            <a:endParaRPr b="1" sz="1200">
              <a:solidFill>
                <a:srgbClr val="188038"/>
              </a:solidFill>
              <a:latin typeface="Roboto Mono"/>
              <a:ea typeface="Roboto Mono"/>
              <a:cs typeface="Roboto Mono"/>
              <a:sym typeface="Roboto Mono"/>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Mengukur seberapa besar pendapatan tahunan dibanding total pinjaman.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Logika bisnisnya</a:t>
            </a:r>
            <a:r>
              <a:rPr lang="en" sz="1200">
                <a:solidFill>
                  <a:schemeClr val="dk1"/>
                </a:solidFill>
              </a:rPr>
              <a:t>:</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Jika rasio tinggi → pendapatan jauh lebih besar dari pinjaman → kemungkinan lebih mampu melunasi (risiko rendah).</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Jika rasio rendah → pinjaman terlalu besar dibanding pendapatan → risiko gagal bayar lebih tinggi.</a:t>
            </a:r>
            <a:endParaRPr sz="1200">
              <a:solidFill>
                <a:schemeClr val="dk1"/>
              </a:solidFill>
            </a:endParaRPr>
          </a:p>
          <a:p>
            <a:pPr indent="0" lvl="0" marL="0" rtl="0" algn="l">
              <a:lnSpc>
                <a:spcPct val="100000"/>
              </a:lnSpc>
              <a:spcBef>
                <a:spcPts val="1300"/>
              </a:spcBef>
              <a:spcAft>
                <a:spcPts val="0"/>
              </a:spcAft>
              <a:buNone/>
            </a:pPr>
            <a:r>
              <a:rPr lang="en" sz="1200">
                <a:solidFill>
                  <a:schemeClr val="dk1"/>
                </a:solidFill>
              </a:rPr>
              <a:t>🔹 </a:t>
            </a:r>
            <a:r>
              <a:rPr b="1" lang="en" sz="1200">
                <a:solidFill>
                  <a:srgbClr val="188038"/>
                </a:solidFill>
                <a:latin typeface="Roboto Mono"/>
                <a:ea typeface="Roboto Mono"/>
                <a:cs typeface="Roboto Mono"/>
                <a:sym typeface="Roboto Mono"/>
              </a:rPr>
              <a:t>installment_to_income</a:t>
            </a:r>
            <a:r>
              <a:rPr b="1" lang="en" sz="1200">
                <a:solidFill>
                  <a:schemeClr val="dk1"/>
                </a:solidFill>
              </a:rPr>
              <a:t> = </a:t>
            </a:r>
            <a:r>
              <a:rPr b="1" lang="en" sz="1200">
                <a:solidFill>
                  <a:srgbClr val="188038"/>
                </a:solidFill>
                <a:latin typeface="Roboto Mono"/>
                <a:ea typeface="Roboto Mono"/>
                <a:cs typeface="Roboto Mono"/>
                <a:sym typeface="Roboto Mono"/>
              </a:rPr>
              <a:t>installment</a:t>
            </a:r>
            <a:r>
              <a:rPr b="1" lang="en" sz="1200">
                <a:solidFill>
                  <a:schemeClr val="dk1"/>
                </a:solidFill>
              </a:rPr>
              <a:t> / (</a:t>
            </a:r>
            <a:r>
              <a:rPr b="1" lang="en" sz="1200">
                <a:solidFill>
                  <a:srgbClr val="188038"/>
                </a:solidFill>
                <a:latin typeface="Roboto Mono"/>
                <a:ea typeface="Roboto Mono"/>
                <a:cs typeface="Roboto Mono"/>
                <a:sym typeface="Roboto Mono"/>
              </a:rPr>
              <a:t>annual_inc</a:t>
            </a:r>
            <a:r>
              <a:rPr b="1" lang="en" sz="1200">
                <a:solidFill>
                  <a:schemeClr val="dk1"/>
                </a:solidFill>
              </a:rPr>
              <a:t> / 12)</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Mengukur seberapa besar cicilan bulanan dibanding gaji bulanan.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Logika bisnisnya</a:t>
            </a:r>
            <a:r>
              <a:rPr lang="en" sz="1200">
                <a:solidFill>
                  <a:schemeClr val="dk1"/>
                </a:solidFill>
              </a:rPr>
              <a:t>:</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Jika cicilan makan porsi besar dari gaji → rawan gagal bayar.</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Jika cicilan kecil relatif terhadap gaji → lebih aman.</a:t>
            </a:r>
            <a:endParaRPr sz="1200">
              <a:solidFill>
                <a:schemeClr val="dk1"/>
              </a:solidFill>
            </a:endParaRPr>
          </a:p>
        </p:txBody>
      </p:sp>
      <p:pic>
        <p:nvPicPr>
          <p:cNvPr id="144" name="Google Shape;144;p20"/>
          <p:cNvPicPr preferRelativeResize="0"/>
          <p:nvPr/>
        </p:nvPicPr>
        <p:blipFill>
          <a:blip r:embed="rId5">
            <a:alphaModFix/>
          </a:blip>
          <a:stretch>
            <a:fillRect/>
          </a:stretch>
        </p:blipFill>
        <p:spPr>
          <a:xfrm>
            <a:off x="5525101" y="1156775"/>
            <a:ext cx="3278401" cy="362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mt="10000"/>
          </a:blip>
          <a:srcRect b="0" l="0" r="0" t="0"/>
          <a:stretch/>
        </p:blipFill>
        <p:spPr>
          <a:xfrm>
            <a:off x="0" y="-25213"/>
            <a:ext cx="9144001" cy="5143501"/>
          </a:xfrm>
          <a:prstGeom prst="rect">
            <a:avLst/>
          </a:prstGeom>
          <a:noFill/>
          <a:ln>
            <a:noFill/>
          </a:ln>
        </p:spPr>
      </p:pic>
      <p:pic>
        <p:nvPicPr>
          <p:cNvPr id="150" name="Google Shape;150;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1" name="Google Shape;151;p2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sp>
        <p:nvSpPr>
          <p:cNvPr id="152" name="Google Shape;152;p21"/>
          <p:cNvSpPr txBox="1"/>
          <p:nvPr/>
        </p:nvSpPr>
        <p:spPr>
          <a:xfrm>
            <a:off x="4102713" y="3631475"/>
            <a:ext cx="2091900" cy="3849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lang="en" sz="1300">
                <a:solidFill>
                  <a:schemeClr val="dk1"/>
                </a:solidFill>
                <a:latin typeface="Rubik"/>
                <a:ea typeface="Rubik"/>
                <a:cs typeface="Rubik"/>
                <a:sym typeface="Rubik"/>
              </a:rPr>
              <a:t>Terjadi Imbalanced class</a:t>
            </a:r>
            <a:endParaRPr sz="1300">
              <a:solidFill>
                <a:schemeClr val="dk1"/>
              </a:solidFill>
              <a:latin typeface="Rubik"/>
              <a:ea typeface="Rubik"/>
              <a:cs typeface="Rubik"/>
              <a:sym typeface="Rubik"/>
            </a:endParaRPr>
          </a:p>
        </p:txBody>
      </p:sp>
      <p:pic>
        <p:nvPicPr>
          <p:cNvPr id="153" name="Google Shape;153;p21"/>
          <p:cNvPicPr preferRelativeResize="0"/>
          <p:nvPr/>
        </p:nvPicPr>
        <p:blipFill>
          <a:blip r:embed="rId5">
            <a:alphaModFix/>
          </a:blip>
          <a:stretch>
            <a:fillRect/>
          </a:stretch>
        </p:blipFill>
        <p:spPr>
          <a:xfrm>
            <a:off x="3532800" y="1242423"/>
            <a:ext cx="2827650" cy="2249551"/>
          </a:xfrm>
          <a:prstGeom prst="rect">
            <a:avLst/>
          </a:prstGeom>
          <a:noFill/>
          <a:ln>
            <a:noFill/>
          </a:ln>
        </p:spPr>
      </p:pic>
      <p:sp>
        <p:nvSpPr>
          <p:cNvPr id="154" name="Google Shape;154;p21"/>
          <p:cNvSpPr txBox="1"/>
          <p:nvPr/>
        </p:nvSpPr>
        <p:spPr>
          <a:xfrm>
            <a:off x="6694450" y="3387650"/>
            <a:ext cx="22866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t>Pinjaman dengan suku bunga lebih tinggi cenderung memiliki risiko gagal bayar lebih besar.</a:t>
            </a:r>
            <a:endParaRPr sz="1200"/>
          </a:p>
        </p:txBody>
      </p:sp>
      <p:pic>
        <p:nvPicPr>
          <p:cNvPr id="155" name="Google Shape;155;p21"/>
          <p:cNvPicPr preferRelativeResize="0"/>
          <p:nvPr/>
        </p:nvPicPr>
        <p:blipFill>
          <a:blip r:embed="rId6">
            <a:alphaModFix/>
          </a:blip>
          <a:stretch>
            <a:fillRect/>
          </a:stretch>
        </p:blipFill>
        <p:spPr>
          <a:xfrm>
            <a:off x="6402475" y="1301476"/>
            <a:ext cx="2635112" cy="1946625"/>
          </a:xfrm>
          <a:prstGeom prst="rect">
            <a:avLst/>
          </a:prstGeom>
          <a:noFill/>
          <a:ln>
            <a:noFill/>
          </a:ln>
        </p:spPr>
      </p:pic>
      <p:pic>
        <p:nvPicPr>
          <p:cNvPr id="156" name="Google Shape;156;p21"/>
          <p:cNvPicPr preferRelativeResize="0"/>
          <p:nvPr/>
        </p:nvPicPr>
        <p:blipFill>
          <a:blip r:embed="rId7">
            <a:alphaModFix/>
          </a:blip>
          <a:stretch>
            <a:fillRect/>
          </a:stretch>
        </p:blipFill>
        <p:spPr>
          <a:xfrm>
            <a:off x="188500" y="1090525"/>
            <a:ext cx="3302276" cy="2591501"/>
          </a:xfrm>
          <a:prstGeom prst="rect">
            <a:avLst/>
          </a:prstGeom>
          <a:noFill/>
          <a:ln>
            <a:noFill/>
          </a:ln>
        </p:spPr>
      </p:pic>
      <p:sp>
        <p:nvSpPr>
          <p:cNvPr id="157" name="Google Shape;157;p21"/>
          <p:cNvSpPr txBox="1"/>
          <p:nvPr/>
        </p:nvSpPr>
        <p:spPr>
          <a:xfrm>
            <a:off x="116008" y="3720200"/>
            <a:ext cx="3486900" cy="1108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400"/>
              <a:buFont typeface="Arial"/>
              <a:buNone/>
            </a:pPr>
            <a:r>
              <a:rPr lang="en" sz="1200">
                <a:solidFill>
                  <a:schemeClr val="dk1"/>
                </a:solidFill>
              </a:rPr>
              <a:t>Terdapat korelasi kuat antara beberapa variabel utama seperti </a:t>
            </a:r>
            <a:r>
              <a:rPr lang="en" sz="1200">
                <a:solidFill>
                  <a:srgbClr val="188038"/>
                </a:solidFill>
                <a:latin typeface="Roboto Mono"/>
                <a:ea typeface="Roboto Mono"/>
                <a:cs typeface="Roboto Mono"/>
                <a:sym typeface="Roboto Mono"/>
              </a:rPr>
              <a:t>loan_amnt</a:t>
            </a:r>
            <a:r>
              <a:rPr lang="en" sz="1200">
                <a:solidFill>
                  <a:schemeClr val="dk1"/>
                </a:solidFill>
              </a:rPr>
              <a:t>–</a:t>
            </a:r>
            <a:r>
              <a:rPr lang="en" sz="1200">
                <a:solidFill>
                  <a:srgbClr val="188038"/>
                </a:solidFill>
                <a:latin typeface="Roboto Mono"/>
                <a:ea typeface="Roboto Mono"/>
                <a:cs typeface="Roboto Mono"/>
                <a:sym typeface="Roboto Mono"/>
              </a:rPr>
              <a:t>installment</a:t>
            </a:r>
            <a:r>
              <a:rPr lang="en" sz="1200">
                <a:solidFill>
                  <a:schemeClr val="dk1"/>
                </a:solidFill>
              </a:rPr>
              <a:t> dan </a:t>
            </a:r>
            <a:r>
              <a:rPr lang="en" sz="1200">
                <a:solidFill>
                  <a:srgbClr val="188038"/>
                </a:solidFill>
                <a:latin typeface="Roboto Mono"/>
                <a:ea typeface="Roboto Mono"/>
                <a:cs typeface="Roboto Mono"/>
                <a:sym typeface="Roboto Mono"/>
              </a:rPr>
              <a:t>grade</a:t>
            </a:r>
            <a:r>
              <a:rPr lang="en" sz="1200">
                <a:solidFill>
                  <a:schemeClr val="dk1"/>
                </a:solidFill>
              </a:rPr>
              <a:t>–</a:t>
            </a:r>
            <a:r>
              <a:rPr lang="en" sz="1200">
                <a:solidFill>
                  <a:srgbClr val="188038"/>
                </a:solidFill>
                <a:latin typeface="Roboto Mono"/>
                <a:ea typeface="Roboto Mono"/>
                <a:cs typeface="Roboto Mono"/>
                <a:sym typeface="Roboto Mono"/>
              </a:rPr>
              <a:t>int_rate</a:t>
            </a:r>
            <a:r>
              <a:rPr lang="en" sz="1200">
                <a:solidFill>
                  <a:schemeClr val="dk1"/>
                </a:solidFill>
              </a:rPr>
              <a:t>, sementara sebagian besar fitur lain relatif independen sehingga tetap relevan digunakan dalam prediksi risiko kredit.</a:t>
            </a:r>
            <a:endParaRPr sz="1200">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